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8"/>
  </p:notesMasterIdLst>
  <p:sldIdLst>
    <p:sldId id="257" r:id="rId2"/>
    <p:sldId id="1020" r:id="rId3"/>
    <p:sldId id="1029" r:id="rId4"/>
    <p:sldId id="998" r:id="rId5"/>
    <p:sldId id="1023" r:id="rId6"/>
    <p:sldId id="1024" r:id="rId7"/>
    <p:sldId id="1026" r:id="rId8"/>
    <p:sldId id="999" r:id="rId9"/>
    <p:sldId id="879" r:id="rId10"/>
    <p:sldId id="1038" r:id="rId11"/>
    <p:sldId id="1039" r:id="rId12"/>
    <p:sldId id="1031" r:id="rId13"/>
    <p:sldId id="1034" r:id="rId14"/>
    <p:sldId id="1033" r:id="rId15"/>
    <p:sldId id="1035" r:id="rId16"/>
    <p:sldId id="1040" r:id="rId17"/>
    <p:sldId id="991" r:id="rId18"/>
    <p:sldId id="1032" r:id="rId19"/>
    <p:sldId id="1036" r:id="rId20"/>
    <p:sldId id="1041" r:id="rId21"/>
    <p:sldId id="1043" r:id="rId22"/>
    <p:sldId id="1042" r:id="rId23"/>
    <p:sldId id="1037" r:id="rId24"/>
    <p:sldId id="1000" r:id="rId25"/>
    <p:sldId id="1018" r:id="rId26"/>
    <p:sldId id="1003" r:id="rId27"/>
    <p:sldId id="1001" r:id="rId28"/>
    <p:sldId id="933" r:id="rId29"/>
    <p:sldId id="1010" r:id="rId30"/>
    <p:sldId id="1007" r:id="rId31"/>
    <p:sldId id="926" r:id="rId32"/>
    <p:sldId id="1005" r:id="rId33"/>
    <p:sldId id="1006" r:id="rId34"/>
    <p:sldId id="1008" r:id="rId35"/>
    <p:sldId id="1009" r:id="rId36"/>
    <p:sldId id="1011" r:id="rId37"/>
    <p:sldId id="1012" r:id="rId38"/>
    <p:sldId id="1013" r:id="rId39"/>
    <p:sldId id="1022" r:id="rId40"/>
    <p:sldId id="1014" r:id="rId41"/>
    <p:sldId id="979" r:id="rId42"/>
    <p:sldId id="1019" r:id="rId43"/>
    <p:sldId id="980" r:id="rId44"/>
    <p:sldId id="1017" r:id="rId45"/>
    <p:sldId id="986" r:id="rId46"/>
    <p:sldId id="1030" r:id="rId47"/>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BJECTIVES" id="{751167AF-0C52-4E92-8141-1AAB560DD91D}">
          <p14:sldIdLst>
            <p14:sldId id="257"/>
          </p14:sldIdLst>
        </p14:section>
        <p14:section name="INTRODUCTION" id="{B898E997-C126-46C9-9D1A-BC0BA35C027C}">
          <p14:sldIdLst>
            <p14:sldId id="1020"/>
            <p14:sldId id="1029"/>
            <p14:sldId id="998"/>
            <p14:sldId id="1023"/>
            <p14:sldId id="1024"/>
            <p14:sldId id="1026"/>
            <p14:sldId id="999"/>
          </p14:sldIdLst>
        </p14:section>
        <p14:section name="2. LITERATURE REVIEW" id="{5505D0AB-EBE2-4644-B757-2EC0BAF27503}">
          <p14:sldIdLst>
            <p14:sldId id="879"/>
            <p14:sldId id="1038"/>
            <p14:sldId id="1039"/>
            <p14:sldId id="1031"/>
            <p14:sldId id="1034"/>
            <p14:sldId id="1033"/>
            <p14:sldId id="1035"/>
            <p14:sldId id="1040"/>
            <p14:sldId id="991"/>
            <p14:sldId id="1032"/>
          </p14:sldIdLst>
        </p14:section>
        <p14:section name="3. OBJECTIVES" id="{5E3E06D6-7182-42B8-9067-D82ADA002A4F}">
          <p14:sldIdLst>
            <p14:sldId id="1036"/>
            <p14:sldId id="1041"/>
            <p14:sldId id="1043"/>
            <p14:sldId id="1042"/>
          </p14:sldIdLst>
        </p14:section>
        <p14:section name="Possible Results" id="{BC53BC5B-D2D5-4A07-820E-9A56650D1E97}">
          <p14:sldIdLst>
            <p14:sldId id="1037"/>
          </p14:sldIdLst>
        </p14:section>
        <p14:section name="3. METHODOLOGY" id="{0FAE7D34-74E5-4791-BAF7-0275AD5707C2}">
          <p14:sldIdLst>
            <p14:sldId id="1000"/>
          </p14:sldIdLst>
        </p14:section>
        <p14:section name="4. DATA" id="{01FF56A1-B102-4493-B390-05C92A721A63}">
          <p14:sldIdLst>
            <p14:sldId id="1018"/>
            <p14:sldId id="1003"/>
            <p14:sldId id="1001"/>
            <p14:sldId id="933"/>
            <p14:sldId id="1010"/>
            <p14:sldId id="1007"/>
          </p14:sldIdLst>
        </p14:section>
        <p14:section name="5 Analysis" id="{870B8765-DAB8-43D9-8D26-B69BF7535ECD}">
          <p14:sldIdLst>
            <p14:sldId id="926"/>
          </p14:sldIdLst>
        </p14:section>
        <p14:section name="5.1 Checks" id="{03F6ABBD-F12E-4181-9B46-A92CE325DE22}">
          <p14:sldIdLst>
            <p14:sldId id="1005"/>
            <p14:sldId id="1006"/>
            <p14:sldId id="1008"/>
            <p14:sldId id="1009"/>
            <p14:sldId id="1011"/>
            <p14:sldId id="1012"/>
            <p14:sldId id="1013"/>
          </p14:sldIdLst>
        </p14:section>
        <p14:section name="5.2 Basic statistics" id="{2C220CF4-8594-483A-ADE4-A9870CA10474}">
          <p14:sldIdLst>
            <p14:sldId id="1022"/>
          </p14:sldIdLst>
        </p14:section>
        <p14:section name="5.3 Trend analysis" id="{D4FDF828-27B7-4BC8-8909-D9F01E952A50}">
          <p14:sldIdLst>
            <p14:sldId id="1014"/>
          </p14:sldIdLst>
        </p14:section>
        <p14:section name="Ideas" id="{3A63F339-1B98-41E2-A0D9-6EA04CEAE9D4}">
          <p14:sldIdLst>
            <p14:sldId id="979"/>
            <p14:sldId id="1019"/>
          </p14:sldIdLst>
        </p14:section>
        <p14:section name="Additional_info" id="{4868C00A-95A7-4AE8-AEB5-864DA0665C83}">
          <p14:sldIdLst>
            <p14:sldId id="980"/>
            <p14:sldId id="1017"/>
            <p14:sldId id="986"/>
            <p14:sldId id="10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9FB"/>
    <a:srgbClr val="FCCCCC"/>
    <a:srgbClr val="7030A0"/>
    <a:srgbClr val="E8F1FE"/>
    <a:srgbClr val="C30909"/>
    <a:srgbClr val="B00808"/>
    <a:srgbClr val="E34635"/>
    <a:srgbClr val="F2F9EB"/>
    <a:srgbClr val="EC0A0A"/>
    <a:srgbClr val="F7F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E69884-ADAA-41D9-9FC4-0377C40C95DD}" v="77" dt="2025-02-13T13:32:48.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223" autoAdjust="0"/>
  </p:normalViewPr>
  <p:slideViewPr>
    <p:cSldViewPr snapToGrid="0">
      <p:cViewPr>
        <p:scale>
          <a:sx n="100" d="100"/>
          <a:sy n="100" d="100"/>
        </p:scale>
        <p:origin x="1062" y="540"/>
      </p:cViewPr>
      <p:guideLst/>
    </p:cSldViewPr>
  </p:slideViewPr>
  <p:outlineViewPr>
    <p:cViewPr>
      <p:scale>
        <a:sx n="33" d="100"/>
        <a:sy n="33" d="100"/>
      </p:scale>
      <p:origin x="0" y="-5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15.xml"/><Relationship Id="rId13" Type="http://schemas.openxmlformats.org/officeDocument/2006/relationships/slide" Target="slides/slide20.xml"/><Relationship Id="rId3" Type="http://schemas.openxmlformats.org/officeDocument/2006/relationships/slide" Target="slides/slide10.xml"/><Relationship Id="rId7" Type="http://schemas.openxmlformats.org/officeDocument/2006/relationships/slide" Target="slides/slide14.xml"/><Relationship Id="rId12" Type="http://schemas.openxmlformats.org/officeDocument/2006/relationships/slide" Target="slides/slide19.xml"/><Relationship Id="rId17" Type="http://schemas.openxmlformats.org/officeDocument/2006/relationships/slide" Target="slides/slide25.xml"/><Relationship Id="rId2" Type="http://schemas.openxmlformats.org/officeDocument/2006/relationships/slide" Target="slides/slide9.xml"/><Relationship Id="rId16" Type="http://schemas.openxmlformats.org/officeDocument/2006/relationships/slide" Target="slides/slide23.xml"/><Relationship Id="rId1" Type="http://schemas.openxmlformats.org/officeDocument/2006/relationships/slide" Target="slides/slide1.xml"/><Relationship Id="rId6" Type="http://schemas.openxmlformats.org/officeDocument/2006/relationships/slide" Target="slides/slide13.xml"/><Relationship Id="rId11" Type="http://schemas.openxmlformats.org/officeDocument/2006/relationships/slide" Target="slides/slide18.xml"/><Relationship Id="rId5" Type="http://schemas.openxmlformats.org/officeDocument/2006/relationships/slide" Target="slides/slide12.xml"/><Relationship Id="rId15" Type="http://schemas.openxmlformats.org/officeDocument/2006/relationships/slide" Target="slides/slide22.xml"/><Relationship Id="rId10" Type="http://schemas.openxmlformats.org/officeDocument/2006/relationships/slide" Target="slides/slide17.xml"/><Relationship Id="rId4" Type="http://schemas.openxmlformats.org/officeDocument/2006/relationships/slide" Target="slides/slide11.xml"/><Relationship Id="rId9" Type="http://schemas.openxmlformats.org/officeDocument/2006/relationships/slide" Target="slides/slide16.xml"/><Relationship Id="rId14"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han V V" userId="5d019046-4fd7-460a-bf5a-015a30ffe321" providerId="ADAL" clId="{EBE69884-ADAA-41D9-9FC4-0377C40C95DD}"/>
    <pc:docChg chg="undo custSel addSld modSld modSection">
      <pc:chgData name="Sidhan V V" userId="5d019046-4fd7-460a-bf5a-015a30ffe321" providerId="ADAL" clId="{EBE69884-ADAA-41D9-9FC4-0377C40C95DD}" dt="2025-02-13T13:33:16.393" v="1712" actId="20577"/>
      <pc:docMkLst>
        <pc:docMk/>
      </pc:docMkLst>
      <pc:sldChg chg="addSp delSp modSp mod">
        <pc:chgData name="Sidhan V V" userId="5d019046-4fd7-460a-bf5a-015a30ffe321" providerId="ADAL" clId="{EBE69884-ADAA-41D9-9FC4-0377C40C95DD}" dt="2025-02-13T12:17:06.386" v="1598" actId="14100"/>
        <pc:sldMkLst>
          <pc:docMk/>
          <pc:sldMk cId="3525311904" sldId="991"/>
        </pc:sldMkLst>
        <pc:spChg chg="add mod">
          <ac:chgData name="Sidhan V V" userId="5d019046-4fd7-460a-bf5a-015a30ffe321" providerId="ADAL" clId="{EBE69884-ADAA-41D9-9FC4-0377C40C95DD}" dt="2025-02-13T12:15:46.235" v="1552" actId="20577"/>
          <ac:spMkLst>
            <pc:docMk/>
            <pc:sldMk cId="3525311904" sldId="991"/>
            <ac:spMk id="5" creationId="{95ACD746-C33A-15C7-05BA-EEE836175604}"/>
          </ac:spMkLst>
        </pc:spChg>
        <pc:spChg chg="del">
          <ac:chgData name="Sidhan V V" userId="5d019046-4fd7-460a-bf5a-015a30ffe321" providerId="ADAL" clId="{EBE69884-ADAA-41D9-9FC4-0377C40C95DD}" dt="2025-02-13T12:15:10.178" v="1528" actId="478"/>
          <ac:spMkLst>
            <pc:docMk/>
            <pc:sldMk cId="3525311904" sldId="991"/>
            <ac:spMk id="12" creationId="{8C2D4FE5-4717-D6DD-F353-7A8F6E6AF8F8}"/>
          </ac:spMkLst>
        </pc:spChg>
        <pc:spChg chg="del">
          <ac:chgData name="Sidhan V V" userId="5d019046-4fd7-460a-bf5a-015a30ffe321" providerId="ADAL" clId="{EBE69884-ADAA-41D9-9FC4-0377C40C95DD}" dt="2025-02-13T12:15:07.205" v="1527" actId="478"/>
          <ac:spMkLst>
            <pc:docMk/>
            <pc:sldMk cId="3525311904" sldId="991"/>
            <ac:spMk id="17" creationId="{1E44191E-DB3F-08A4-66A9-645FF02CBC83}"/>
          </ac:spMkLst>
        </pc:spChg>
        <pc:spChg chg="del">
          <ac:chgData name="Sidhan V V" userId="5d019046-4fd7-460a-bf5a-015a30ffe321" providerId="ADAL" clId="{EBE69884-ADAA-41D9-9FC4-0377C40C95DD}" dt="2025-02-13T12:17:02.911" v="1597" actId="478"/>
          <ac:spMkLst>
            <pc:docMk/>
            <pc:sldMk cId="3525311904" sldId="991"/>
            <ac:spMk id="18" creationId="{24307381-8AA1-D94B-190C-84CAF17D13EF}"/>
          </ac:spMkLst>
        </pc:spChg>
        <pc:spChg chg="del">
          <ac:chgData name="Sidhan V V" userId="5d019046-4fd7-460a-bf5a-015a30ffe321" providerId="ADAL" clId="{EBE69884-ADAA-41D9-9FC4-0377C40C95DD}" dt="2025-02-13T12:15:14.148" v="1529" actId="21"/>
          <ac:spMkLst>
            <pc:docMk/>
            <pc:sldMk cId="3525311904" sldId="991"/>
            <ac:spMk id="20" creationId="{95ACD746-C33A-15C7-05BA-EEE836175604}"/>
          </ac:spMkLst>
        </pc:spChg>
        <pc:spChg chg="mod">
          <ac:chgData name="Sidhan V V" userId="5d019046-4fd7-460a-bf5a-015a30ffe321" providerId="ADAL" clId="{EBE69884-ADAA-41D9-9FC4-0377C40C95DD}" dt="2025-02-13T12:17:06.386" v="1598" actId="14100"/>
          <ac:spMkLst>
            <pc:docMk/>
            <pc:sldMk cId="3525311904" sldId="991"/>
            <ac:spMk id="24" creationId="{ECCC7BDB-428B-FBF4-571D-23D523F0A12F}"/>
          </ac:spMkLst>
        </pc:spChg>
        <pc:spChg chg="del">
          <ac:chgData name="Sidhan V V" userId="5d019046-4fd7-460a-bf5a-015a30ffe321" providerId="ADAL" clId="{EBE69884-ADAA-41D9-9FC4-0377C40C95DD}" dt="2025-02-13T12:15:07.205" v="1527" actId="478"/>
          <ac:spMkLst>
            <pc:docMk/>
            <pc:sldMk cId="3525311904" sldId="991"/>
            <ac:spMk id="32" creationId="{7CBA54B1-5F8D-D127-5E52-1A97EF2D921E}"/>
          </ac:spMkLst>
        </pc:spChg>
        <pc:spChg chg="del">
          <ac:chgData name="Sidhan V V" userId="5d019046-4fd7-460a-bf5a-015a30ffe321" providerId="ADAL" clId="{EBE69884-ADAA-41D9-9FC4-0377C40C95DD}" dt="2025-02-13T12:17:02.314" v="1596" actId="478"/>
          <ac:spMkLst>
            <pc:docMk/>
            <pc:sldMk cId="3525311904" sldId="991"/>
            <ac:spMk id="33" creationId="{328B570D-FD17-B2CE-3C6D-9257AAAF62A8}"/>
          </ac:spMkLst>
        </pc:spChg>
        <pc:spChg chg="del">
          <ac:chgData name="Sidhan V V" userId="5d019046-4fd7-460a-bf5a-015a30ffe321" providerId="ADAL" clId="{EBE69884-ADAA-41D9-9FC4-0377C40C95DD}" dt="2025-02-13T12:15:10.178" v="1528" actId="478"/>
          <ac:spMkLst>
            <pc:docMk/>
            <pc:sldMk cId="3525311904" sldId="991"/>
            <ac:spMk id="34" creationId="{02383845-1158-FCEF-44C0-0E09C8C0D221}"/>
          </ac:spMkLst>
        </pc:spChg>
        <pc:cxnChg chg="mod">
          <ac:chgData name="Sidhan V V" userId="5d019046-4fd7-460a-bf5a-015a30ffe321" providerId="ADAL" clId="{EBE69884-ADAA-41D9-9FC4-0377C40C95DD}" dt="2025-02-13T12:15:10.178" v="1528" actId="478"/>
          <ac:cxnSpMkLst>
            <pc:docMk/>
            <pc:sldMk cId="3525311904" sldId="991"/>
            <ac:cxnSpMk id="11" creationId="{BB062E46-7B7D-1009-3128-B59BCE45E8DE}"/>
          </ac:cxnSpMkLst>
        </pc:cxnChg>
        <pc:cxnChg chg="mod">
          <ac:chgData name="Sidhan V V" userId="5d019046-4fd7-460a-bf5a-015a30ffe321" providerId="ADAL" clId="{EBE69884-ADAA-41D9-9FC4-0377C40C95DD}" dt="2025-02-13T12:17:02.314" v="1596" actId="478"/>
          <ac:cxnSpMkLst>
            <pc:docMk/>
            <pc:sldMk cId="3525311904" sldId="991"/>
            <ac:cxnSpMk id="30" creationId="{19796EB6-7600-C583-73C3-1E72217BDB2C}"/>
          </ac:cxnSpMkLst>
        </pc:cxnChg>
      </pc:sldChg>
      <pc:sldChg chg="modSp mod">
        <pc:chgData name="Sidhan V V" userId="5d019046-4fd7-460a-bf5a-015a30ffe321" providerId="ADAL" clId="{EBE69884-ADAA-41D9-9FC4-0377C40C95DD}" dt="2025-02-09T15:06:53.517" v="0" actId="20577"/>
        <pc:sldMkLst>
          <pc:docMk/>
          <pc:sldMk cId="1981759163" sldId="1020"/>
        </pc:sldMkLst>
        <pc:spChg chg="mod">
          <ac:chgData name="Sidhan V V" userId="5d019046-4fd7-460a-bf5a-015a30ffe321" providerId="ADAL" clId="{EBE69884-ADAA-41D9-9FC4-0377C40C95DD}" dt="2025-02-09T15:06:53.517" v="0" actId="20577"/>
          <ac:spMkLst>
            <pc:docMk/>
            <pc:sldMk cId="1981759163" sldId="1020"/>
            <ac:spMk id="10" creationId="{E49D7427-453B-1285-9C1B-A3376D6A9F07}"/>
          </ac:spMkLst>
        </pc:spChg>
      </pc:sldChg>
      <pc:sldChg chg="addSp modSp mod">
        <pc:chgData name="Sidhan V V" userId="5d019046-4fd7-460a-bf5a-015a30ffe321" providerId="ADAL" clId="{EBE69884-ADAA-41D9-9FC4-0377C40C95DD}" dt="2025-02-13T13:32:21.643" v="1670" actId="1076"/>
        <pc:sldMkLst>
          <pc:docMk/>
          <pc:sldMk cId="1921070392" sldId="1031"/>
        </pc:sldMkLst>
        <pc:spChg chg="add mod">
          <ac:chgData name="Sidhan V V" userId="5d019046-4fd7-460a-bf5a-015a30ffe321" providerId="ADAL" clId="{EBE69884-ADAA-41D9-9FC4-0377C40C95DD}" dt="2025-02-13T12:56:21.841" v="1648" actId="1076"/>
          <ac:spMkLst>
            <pc:docMk/>
            <pc:sldMk cId="1921070392" sldId="1031"/>
            <ac:spMk id="4" creationId="{424F5E0D-607C-C986-4C0B-071849B4B193}"/>
          </ac:spMkLst>
        </pc:spChg>
        <pc:spChg chg="add mod">
          <ac:chgData name="Sidhan V V" userId="5d019046-4fd7-460a-bf5a-015a30ffe321" providerId="ADAL" clId="{EBE69884-ADAA-41D9-9FC4-0377C40C95DD}" dt="2025-02-13T12:56:24.507" v="1649" actId="1076"/>
          <ac:spMkLst>
            <pc:docMk/>
            <pc:sldMk cId="1921070392" sldId="1031"/>
            <ac:spMk id="6" creationId="{23584FEE-9843-04DA-99A2-4793A919D827}"/>
          </ac:spMkLst>
        </pc:spChg>
        <pc:spChg chg="mod">
          <ac:chgData name="Sidhan V V" userId="5d019046-4fd7-460a-bf5a-015a30ffe321" providerId="ADAL" clId="{EBE69884-ADAA-41D9-9FC4-0377C40C95DD}" dt="2025-02-13T13:23:27.891" v="1658" actId="1076"/>
          <ac:spMkLst>
            <pc:docMk/>
            <pc:sldMk cId="1921070392" sldId="1031"/>
            <ac:spMk id="9" creationId="{6DB0D769-A89E-1230-D6BC-741CF2FC5A3D}"/>
          </ac:spMkLst>
        </pc:spChg>
        <pc:spChg chg="mod">
          <ac:chgData name="Sidhan V V" userId="5d019046-4fd7-460a-bf5a-015a30ffe321" providerId="ADAL" clId="{EBE69884-ADAA-41D9-9FC4-0377C40C95DD}" dt="2025-02-13T13:23:09.907" v="1654" actId="1076"/>
          <ac:spMkLst>
            <pc:docMk/>
            <pc:sldMk cId="1921070392" sldId="1031"/>
            <ac:spMk id="13" creationId="{5A0D6ACC-D2A0-F575-AC56-2D9488AE096B}"/>
          </ac:spMkLst>
        </pc:spChg>
        <pc:spChg chg="mod">
          <ac:chgData name="Sidhan V V" userId="5d019046-4fd7-460a-bf5a-015a30ffe321" providerId="ADAL" clId="{EBE69884-ADAA-41D9-9FC4-0377C40C95DD}" dt="2025-02-13T13:30:24.386" v="1662" actId="1076"/>
          <ac:spMkLst>
            <pc:docMk/>
            <pc:sldMk cId="1921070392" sldId="1031"/>
            <ac:spMk id="17" creationId="{05049DFD-A19D-E45A-A564-4D20A8DBE799}"/>
          </ac:spMkLst>
        </pc:spChg>
        <pc:spChg chg="add mod">
          <ac:chgData name="Sidhan V V" userId="5d019046-4fd7-460a-bf5a-015a30ffe321" providerId="ADAL" clId="{EBE69884-ADAA-41D9-9FC4-0377C40C95DD}" dt="2025-02-13T13:32:21.643" v="1670" actId="1076"/>
          <ac:spMkLst>
            <pc:docMk/>
            <pc:sldMk cId="1921070392" sldId="1031"/>
            <ac:spMk id="18" creationId="{4C433596-8D37-35C3-DD75-4B70CAB8495E}"/>
          </ac:spMkLst>
        </pc:spChg>
        <pc:spChg chg="add mod">
          <ac:chgData name="Sidhan V V" userId="5d019046-4fd7-460a-bf5a-015a30ffe321" providerId="ADAL" clId="{EBE69884-ADAA-41D9-9FC4-0377C40C95DD}" dt="2025-02-13T12:56:03.412" v="1642" actId="1076"/>
          <ac:spMkLst>
            <pc:docMk/>
            <pc:sldMk cId="1921070392" sldId="1031"/>
            <ac:spMk id="20" creationId="{B72AC3C1-CACA-219F-5075-07A7F905C25F}"/>
          </ac:spMkLst>
        </pc:spChg>
        <pc:spChg chg="mod">
          <ac:chgData name="Sidhan V V" userId="5d019046-4fd7-460a-bf5a-015a30ffe321" providerId="ADAL" clId="{EBE69884-ADAA-41D9-9FC4-0377C40C95DD}" dt="2025-02-13T13:32:19.436" v="1669" actId="1076"/>
          <ac:spMkLst>
            <pc:docMk/>
            <pc:sldMk cId="1921070392" sldId="1031"/>
            <ac:spMk id="32" creationId="{7A25EE4E-534F-D18D-2864-08BE2AFC1621}"/>
          </ac:spMkLst>
        </pc:spChg>
        <pc:spChg chg="add mod">
          <ac:chgData name="Sidhan V V" userId="5d019046-4fd7-460a-bf5a-015a30ffe321" providerId="ADAL" clId="{EBE69884-ADAA-41D9-9FC4-0377C40C95DD}" dt="2025-02-13T13:30:34.274" v="1667" actId="20577"/>
          <ac:spMkLst>
            <pc:docMk/>
            <pc:sldMk cId="1921070392" sldId="1031"/>
            <ac:spMk id="34" creationId="{B9FCE24D-BA12-52F8-E666-D5F7064C30A4}"/>
          </ac:spMkLst>
        </pc:spChg>
        <pc:cxnChg chg="mod">
          <ac:chgData name="Sidhan V V" userId="5d019046-4fd7-460a-bf5a-015a30ffe321" providerId="ADAL" clId="{EBE69884-ADAA-41D9-9FC4-0377C40C95DD}" dt="2025-02-13T13:23:31.331" v="1659" actId="14100"/>
          <ac:cxnSpMkLst>
            <pc:docMk/>
            <pc:sldMk cId="1921070392" sldId="1031"/>
            <ac:cxnSpMk id="19" creationId="{DA8D77BD-B6DD-5FA6-EF27-B0E65B3529BC}"/>
          </ac:cxnSpMkLst>
        </pc:cxnChg>
        <pc:cxnChg chg="add mod">
          <ac:chgData name="Sidhan V V" userId="5d019046-4fd7-460a-bf5a-015a30ffe321" providerId="ADAL" clId="{EBE69884-ADAA-41D9-9FC4-0377C40C95DD}" dt="2025-02-13T13:23:02.523" v="1652" actId="14100"/>
          <ac:cxnSpMkLst>
            <pc:docMk/>
            <pc:sldMk cId="1921070392" sldId="1031"/>
            <ac:cxnSpMk id="21" creationId="{7F6E48C4-05FE-109A-B122-BB0A617E0E11}"/>
          </ac:cxnSpMkLst>
        </pc:cxnChg>
        <pc:cxnChg chg="mod">
          <ac:chgData name="Sidhan V V" userId="5d019046-4fd7-460a-bf5a-015a30ffe321" providerId="ADAL" clId="{EBE69884-ADAA-41D9-9FC4-0377C40C95DD}" dt="2025-02-13T12:50:01.186" v="1617" actId="14100"/>
          <ac:cxnSpMkLst>
            <pc:docMk/>
            <pc:sldMk cId="1921070392" sldId="1031"/>
            <ac:cxnSpMk id="30" creationId="{CF82C673-9860-A163-B059-8F02D71DD0A9}"/>
          </ac:cxnSpMkLst>
        </pc:cxnChg>
      </pc:sldChg>
      <pc:sldChg chg="addSp modSp mod">
        <pc:chgData name="Sidhan V V" userId="5d019046-4fd7-460a-bf5a-015a30ffe321" providerId="ADAL" clId="{EBE69884-ADAA-41D9-9FC4-0377C40C95DD}" dt="2025-02-13T13:33:16.393" v="1712" actId="20577"/>
        <pc:sldMkLst>
          <pc:docMk/>
          <pc:sldMk cId="1808465303" sldId="1033"/>
        </pc:sldMkLst>
        <pc:spChg chg="add mod">
          <ac:chgData name="Sidhan V V" userId="5d019046-4fd7-460a-bf5a-015a30ffe321" providerId="ADAL" clId="{EBE69884-ADAA-41D9-9FC4-0377C40C95DD}" dt="2025-02-13T13:33:16.393" v="1712" actId="20577"/>
          <ac:spMkLst>
            <pc:docMk/>
            <pc:sldMk cId="1808465303" sldId="1033"/>
            <ac:spMk id="3" creationId="{591C3722-B3CD-C6B1-F8D0-02951E88FE2F}"/>
          </ac:spMkLst>
        </pc:spChg>
      </pc:sldChg>
      <pc:sldChg chg="addSp modSp mod">
        <pc:chgData name="Sidhan V V" userId="5d019046-4fd7-460a-bf5a-015a30ffe321" providerId="ADAL" clId="{EBE69884-ADAA-41D9-9FC4-0377C40C95DD}" dt="2025-02-13T12:01:52.808" v="1526" actId="20577"/>
        <pc:sldMkLst>
          <pc:docMk/>
          <pc:sldMk cId="1427822530" sldId="1037"/>
        </pc:sldMkLst>
        <pc:spChg chg="mod">
          <ac:chgData name="Sidhan V V" userId="5d019046-4fd7-460a-bf5a-015a30ffe321" providerId="ADAL" clId="{EBE69884-ADAA-41D9-9FC4-0377C40C95DD}" dt="2025-02-13T12:01:52.808" v="1526" actId="20577"/>
          <ac:spMkLst>
            <pc:docMk/>
            <pc:sldMk cId="1427822530" sldId="1037"/>
            <ac:spMk id="4" creationId="{250248E9-7F2D-C538-22D3-32F2048707FF}"/>
          </ac:spMkLst>
        </pc:spChg>
        <pc:picChg chg="add mod">
          <ac:chgData name="Sidhan V V" userId="5d019046-4fd7-460a-bf5a-015a30ffe321" providerId="ADAL" clId="{EBE69884-ADAA-41D9-9FC4-0377C40C95DD}" dt="2025-02-13T10:05:06.459" v="1525" actId="1076"/>
          <ac:picMkLst>
            <pc:docMk/>
            <pc:sldMk cId="1427822530" sldId="1037"/>
            <ac:picMk id="8" creationId="{53596CF2-6608-B149-129F-4582F75F0307}"/>
          </ac:picMkLst>
        </pc:picChg>
      </pc:sldChg>
      <pc:sldChg chg="addSp modSp mod">
        <pc:chgData name="Sidhan V V" userId="5d019046-4fd7-460a-bf5a-015a30ffe321" providerId="ADAL" clId="{EBE69884-ADAA-41D9-9FC4-0377C40C95DD}" dt="2025-02-12T04:57:13.851" v="90" actId="20577"/>
        <pc:sldMkLst>
          <pc:docMk/>
          <pc:sldMk cId="1183234130" sldId="1038"/>
        </pc:sldMkLst>
        <pc:spChg chg="add mod">
          <ac:chgData name="Sidhan V V" userId="5d019046-4fd7-460a-bf5a-015a30ffe321" providerId="ADAL" clId="{EBE69884-ADAA-41D9-9FC4-0377C40C95DD}" dt="2025-02-12T04:56:51.757" v="27" actId="20577"/>
          <ac:spMkLst>
            <pc:docMk/>
            <pc:sldMk cId="1183234130" sldId="1038"/>
            <ac:spMk id="5" creationId="{5DE8D7F6-6F25-BC86-A0C4-093DD8F8A4D0}"/>
          </ac:spMkLst>
        </pc:spChg>
        <pc:spChg chg="mod">
          <ac:chgData name="Sidhan V V" userId="5d019046-4fd7-460a-bf5a-015a30ffe321" providerId="ADAL" clId="{EBE69884-ADAA-41D9-9FC4-0377C40C95DD}" dt="2025-02-12T04:57:13.851" v="90" actId="20577"/>
          <ac:spMkLst>
            <pc:docMk/>
            <pc:sldMk cId="1183234130" sldId="1038"/>
            <ac:spMk id="39" creationId="{29B6421B-3C6E-D1EB-A85A-DC5C36466A07}"/>
          </ac:spMkLst>
        </pc:spChg>
        <pc:cxnChg chg="mod">
          <ac:chgData name="Sidhan V V" userId="5d019046-4fd7-460a-bf5a-015a30ffe321" providerId="ADAL" clId="{EBE69884-ADAA-41D9-9FC4-0377C40C95DD}" dt="2025-02-12T04:20:35.304" v="10" actId="1076"/>
          <ac:cxnSpMkLst>
            <pc:docMk/>
            <pc:sldMk cId="1183234130" sldId="1038"/>
            <ac:cxnSpMk id="52" creationId="{934167CF-1E09-4AAE-5F8A-D8C6556ABA46}"/>
          </ac:cxnSpMkLst>
        </pc:cxnChg>
      </pc:sldChg>
      <pc:sldChg chg="addSp delSp modSp add mod">
        <pc:chgData name="Sidhan V V" userId="5d019046-4fd7-460a-bf5a-015a30ffe321" providerId="ADAL" clId="{EBE69884-ADAA-41D9-9FC4-0377C40C95DD}" dt="2025-02-13T10:01:32.594" v="1522" actId="6549"/>
        <pc:sldMkLst>
          <pc:docMk/>
          <pc:sldMk cId="1721536860" sldId="1041"/>
        </pc:sldMkLst>
        <pc:spChg chg="add mod">
          <ac:chgData name="Sidhan V V" userId="5d019046-4fd7-460a-bf5a-015a30ffe321" providerId="ADAL" clId="{EBE69884-ADAA-41D9-9FC4-0377C40C95DD}" dt="2025-02-12T09:01:57.400" v="224" actId="20577"/>
          <ac:spMkLst>
            <pc:docMk/>
            <pc:sldMk cId="1721536860" sldId="1041"/>
            <ac:spMk id="3" creationId="{6A4F4221-C180-A975-3B7D-99E479B14BA5}"/>
          </ac:spMkLst>
        </pc:spChg>
        <pc:spChg chg="del">
          <ac:chgData name="Sidhan V V" userId="5d019046-4fd7-460a-bf5a-015a30ffe321" providerId="ADAL" clId="{EBE69884-ADAA-41D9-9FC4-0377C40C95DD}" dt="2025-02-12T08:56:25.371" v="92" actId="478"/>
          <ac:spMkLst>
            <pc:docMk/>
            <pc:sldMk cId="1721536860" sldId="1041"/>
            <ac:spMk id="4" creationId="{7894293D-DD4B-7BDB-950E-555367379745}"/>
          </ac:spMkLst>
        </pc:spChg>
        <pc:spChg chg="del">
          <ac:chgData name="Sidhan V V" userId="5d019046-4fd7-460a-bf5a-015a30ffe321" providerId="ADAL" clId="{EBE69884-ADAA-41D9-9FC4-0377C40C95DD}" dt="2025-02-12T10:51:06.254" v="1170" actId="478"/>
          <ac:spMkLst>
            <pc:docMk/>
            <pc:sldMk cId="1721536860" sldId="1041"/>
            <ac:spMk id="5" creationId="{DEFD8B2E-09B8-C5F9-212F-183F4FBBB316}"/>
          </ac:spMkLst>
        </pc:spChg>
        <pc:spChg chg="add mod">
          <ac:chgData name="Sidhan V V" userId="5d019046-4fd7-460a-bf5a-015a30ffe321" providerId="ADAL" clId="{EBE69884-ADAA-41D9-9FC4-0377C40C95DD}" dt="2025-02-12T10:51:19.446" v="1173" actId="1076"/>
          <ac:spMkLst>
            <pc:docMk/>
            <pc:sldMk cId="1721536860" sldId="1041"/>
            <ac:spMk id="8" creationId="{B3A4EF50-8146-0282-8796-92D9C9515DA4}"/>
          </ac:spMkLst>
        </pc:spChg>
        <pc:spChg chg="add mod">
          <ac:chgData name="Sidhan V V" userId="5d019046-4fd7-460a-bf5a-015a30ffe321" providerId="ADAL" clId="{EBE69884-ADAA-41D9-9FC4-0377C40C95DD}" dt="2025-02-12T10:51:23.182" v="1174" actId="1076"/>
          <ac:spMkLst>
            <pc:docMk/>
            <pc:sldMk cId="1721536860" sldId="1041"/>
            <ac:spMk id="15" creationId="{743DAAFE-DA15-1479-CF4B-22F68ED0F364}"/>
          </ac:spMkLst>
        </pc:spChg>
        <pc:spChg chg="add mod">
          <ac:chgData name="Sidhan V V" userId="5d019046-4fd7-460a-bf5a-015a30ffe321" providerId="ADAL" clId="{EBE69884-ADAA-41D9-9FC4-0377C40C95DD}" dt="2025-02-12T10:51:34.873" v="1178" actId="1076"/>
          <ac:spMkLst>
            <pc:docMk/>
            <pc:sldMk cId="1721536860" sldId="1041"/>
            <ac:spMk id="45" creationId="{F3078E2B-82BC-166F-B9E0-CBD6553B3693}"/>
          </ac:spMkLst>
        </pc:spChg>
        <pc:spChg chg="add mod">
          <ac:chgData name="Sidhan V V" userId="5d019046-4fd7-460a-bf5a-015a30ffe321" providerId="ADAL" clId="{EBE69884-ADAA-41D9-9FC4-0377C40C95DD}" dt="2025-02-13T10:01:32.594" v="1522" actId="6549"/>
          <ac:spMkLst>
            <pc:docMk/>
            <pc:sldMk cId="1721536860" sldId="1041"/>
            <ac:spMk id="51" creationId="{0A8284B1-E277-9BD0-7724-A1C10DEAC545}"/>
          </ac:spMkLst>
        </pc:spChg>
        <pc:spChg chg="add mod">
          <ac:chgData name="Sidhan V V" userId="5d019046-4fd7-460a-bf5a-015a30ffe321" providerId="ADAL" clId="{EBE69884-ADAA-41D9-9FC4-0377C40C95DD}" dt="2025-02-12T10:50:48.710" v="1169" actId="313"/>
          <ac:spMkLst>
            <pc:docMk/>
            <pc:sldMk cId="1721536860" sldId="1041"/>
            <ac:spMk id="52" creationId="{E458083F-C1E2-3474-76A8-CDC5F38FCEFE}"/>
          </ac:spMkLst>
        </pc:spChg>
        <pc:picChg chg="add mod">
          <ac:chgData name="Sidhan V V" userId="5d019046-4fd7-460a-bf5a-015a30ffe321" providerId="ADAL" clId="{EBE69884-ADAA-41D9-9FC4-0377C40C95DD}" dt="2025-02-12T10:51:32.768" v="1177" actId="1076"/>
          <ac:picMkLst>
            <pc:docMk/>
            <pc:sldMk cId="1721536860" sldId="1041"/>
            <ac:picMk id="40" creationId="{89DF2E4D-D0BF-8644-8586-1ED53AD42329}"/>
          </ac:picMkLst>
        </pc:picChg>
        <pc:picChg chg="add mod modCrop">
          <ac:chgData name="Sidhan V V" userId="5d019046-4fd7-460a-bf5a-015a30ffe321" providerId="ADAL" clId="{EBE69884-ADAA-41D9-9FC4-0377C40C95DD}" dt="2025-02-12T10:51:32.768" v="1177" actId="1076"/>
          <ac:picMkLst>
            <pc:docMk/>
            <pc:sldMk cId="1721536860" sldId="1041"/>
            <ac:picMk id="43" creationId="{2B0D9F06-605B-30DA-3964-61786A8FD631}"/>
          </ac:picMkLst>
        </pc:picChg>
        <pc:picChg chg="add mod">
          <ac:chgData name="Sidhan V V" userId="5d019046-4fd7-460a-bf5a-015a30ffe321" providerId="ADAL" clId="{EBE69884-ADAA-41D9-9FC4-0377C40C95DD}" dt="2025-02-13T07:55:05.637" v="1266" actId="1076"/>
          <ac:picMkLst>
            <pc:docMk/>
            <pc:sldMk cId="1721536860" sldId="1041"/>
            <ac:picMk id="44" creationId="{FD470526-CC66-E6DB-C07C-98F0D02D1E63}"/>
          </ac:picMkLst>
        </pc:picChg>
        <pc:cxnChg chg="add mod">
          <ac:chgData name="Sidhan V V" userId="5d019046-4fd7-460a-bf5a-015a30ffe321" providerId="ADAL" clId="{EBE69884-ADAA-41D9-9FC4-0377C40C95DD}" dt="2025-02-12T10:51:19.446" v="1173" actId="1076"/>
          <ac:cxnSpMkLst>
            <pc:docMk/>
            <pc:sldMk cId="1721536860" sldId="1041"/>
            <ac:cxnSpMk id="10" creationId="{F0175678-04AE-2707-8278-2D7201329908}"/>
          </ac:cxnSpMkLst>
        </pc:cxnChg>
        <pc:cxnChg chg="add mod">
          <ac:chgData name="Sidhan V V" userId="5d019046-4fd7-460a-bf5a-015a30ffe321" providerId="ADAL" clId="{EBE69884-ADAA-41D9-9FC4-0377C40C95DD}" dt="2025-02-12T10:51:23.182" v="1174" actId="1076"/>
          <ac:cxnSpMkLst>
            <pc:docMk/>
            <pc:sldMk cId="1721536860" sldId="1041"/>
            <ac:cxnSpMk id="11" creationId="{715FAA19-690C-A1C7-02F5-256B3B71631E}"/>
          </ac:cxnSpMkLst>
        </pc:cxnChg>
        <pc:cxnChg chg="add mod">
          <ac:chgData name="Sidhan V V" userId="5d019046-4fd7-460a-bf5a-015a30ffe321" providerId="ADAL" clId="{EBE69884-ADAA-41D9-9FC4-0377C40C95DD}" dt="2025-02-12T08:58:53.098" v="125"/>
          <ac:cxnSpMkLst>
            <pc:docMk/>
            <pc:sldMk cId="1721536860" sldId="1041"/>
            <ac:cxnSpMk id="14" creationId="{E18D5176-66B9-F248-F3B3-DB597F97488A}"/>
          </ac:cxnSpMkLst>
        </pc:cxnChg>
      </pc:sldChg>
      <pc:sldChg chg="addSp delSp modSp add mod">
        <pc:chgData name="Sidhan V V" userId="5d019046-4fd7-460a-bf5a-015a30ffe321" providerId="ADAL" clId="{EBE69884-ADAA-41D9-9FC4-0377C40C95DD}" dt="2025-02-12T10:49:28.622" v="1095" actId="20577"/>
        <pc:sldMkLst>
          <pc:docMk/>
          <pc:sldMk cId="2947219920" sldId="1042"/>
        </pc:sldMkLst>
        <pc:spChg chg="del">
          <ac:chgData name="Sidhan V V" userId="5d019046-4fd7-460a-bf5a-015a30ffe321" providerId="ADAL" clId="{EBE69884-ADAA-41D9-9FC4-0377C40C95DD}" dt="2025-02-12T10:46:09.213" v="996" actId="478"/>
          <ac:spMkLst>
            <pc:docMk/>
            <pc:sldMk cId="2947219920" sldId="1042"/>
            <ac:spMk id="3" creationId="{96561895-194C-C2D9-0408-957879CA4824}"/>
          </ac:spMkLst>
        </pc:spChg>
        <pc:spChg chg="del">
          <ac:chgData name="Sidhan V V" userId="5d019046-4fd7-460a-bf5a-015a30ffe321" providerId="ADAL" clId="{EBE69884-ADAA-41D9-9FC4-0377C40C95DD}" dt="2025-02-12T10:46:09.213" v="996" actId="478"/>
          <ac:spMkLst>
            <pc:docMk/>
            <pc:sldMk cId="2947219920" sldId="1042"/>
            <ac:spMk id="8" creationId="{8E30D99B-27EC-5044-F1E3-493DD4780AF1}"/>
          </ac:spMkLst>
        </pc:spChg>
        <pc:spChg chg="del">
          <ac:chgData name="Sidhan V V" userId="5d019046-4fd7-460a-bf5a-015a30ffe321" providerId="ADAL" clId="{EBE69884-ADAA-41D9-9FC4-0377C40C95DD}" dt="2025-02-12T10:46:09.213" v="996" actId="478"/>
          <ac:spMkLst>
            <pc:docMk/>
            <pc:sldMk cId="2947219920" sldId="1042"/>
            <ac:spMk id="15" creationId="{CC10B934-37DB-F61A-EFB8-11692D788A82}"/>
          </ac:spMkLst>
        </pc:spChg>
        <pc:spChg chg="del">
          <ac:chgData name="Sidhan V V" userId="5d019046-4fd7-460a-bf5a-015a30ffe321" providerId="ADAL" clId="{EBE69884-ADAA-41D9-9FC4-0377C40C95DD}" dt="2025-02-12T10:46:09.213" v="996" actId="478"/>
          <ac:spMkLst>
            <pc:docMk/>
            <pc:sldMk cId="2947219920" sldId="1042"/>
            <ac:spMk id="45" creationId="{FA370D04-5BAE-7110-190A-F2FA99F99055}"/>
          </ac:spMkLst>
        </pc:spChg>
        <pc:spChg chg="del">
          <ac:chgData name="Sidhan V V" userId="5d019046-4fd7-460a-bf5a-015a30ffe321" providerId="ADAL" clId="{EBE69884-ADAA-41D9-9FC4-0377C40C95DD}" dt="2025-02-12T10:46:13.940" v="997" actId="478"/>
          <ac:spMkLst>
            <pc:docMk/>
            <pc:sldMk cId="2947219920" sldId="1042"/>
            <ac:spMk id="51" creationId="{2776CD7B-0D73-C9FD-E148-8BFCC8C8D20D}"/>
          </ac:spMkLst>
        </pc:spChg>
        <pc:graphicFrameChg chg="add mod modGraphic">
          <ac:chgData name="Sidhan V V" userId="5d019046-4fd7-460a-bf5a-015a30ffe321" providerId="ADAL" clId="{EBE69884-ADAA-41D9-9FC4-0377C40C95DD}" dt="2025-02-12T10:49:28.622" v="1095" actId="20577"/>
          <ac:graphicFrameMkLst>
            <pc:docMk/>
            <pc:sldMk cId="2947219920" sldId="1042"/>
            <ac:graphicFrameMk id="9" creationId="{2D18647E-1853-2434-3533-A36483CA013D}"/>
          </ac:graphicFrameMkLst>
        </pc:graphicFrameChg>
        <pc:picChg chg="add mod">
          <ac:chgData name="Sidhan V V" userId="5d019046-4fd7-460a-bf5a-015a30ffe321" providerId="ADAL" clId="{EBE69884-ADAA-41D9-9FC4-0377C40C95DD}" dt="2025-02-12T10:46:29.946" v="1007" actId="1076"/>
          <ac:picMkLst>
            <pc:docMk/>
            <pc:sldMk cId="2947219920" sldId="1042"/>
            <ac:picMk id="4" creationId="{F964869C-F69A-6A93-C72B-CF9CDD87335F}"/>
          </ac:picMkLst>
        </pc:picChg>
        <pc:picChg chg="del">
          <ac:chgData name="Sidhan V V" userId="5d019046-4fd7-460a-bf5a-015a30ffe321" providerId="ADAL" clId="{EBE69884-ADAA-41D9-9FC4-0377C40C95DD}" dt="2025-02-12T10:46:09.213" v="996" actId="478"/>
          <ac:picMkLst>
            <pc:docMk/>
            <pc:sldMk cId="2947219920" sldId="1042"/>
            <ac:picMk id="40" creationId="{8E9B9792-3519-795B-4199-0EA5E6B07F0A}"/>
          </ac:picMkLst>
        </pc:picChg>
        <pc:picChg chg="del">
          <ac:chgData name="Sidhan V V" userId="5d019046-4fd7-460a-bf5a-015a30ffe321" providerId="ADAL" clId="{EBE69884-ADAA-41D9-9FC4-0377C40C95DD}" dt="2025-02-12T10:46:09.213" v="996" actId="478"/>
          <ac:picMkLst>
            <pc:docMk/>
            <pc:sldMk cId="2947219920" sldId="1042"/>
            <ac:picMk id="43" creationId="{EE527349-500B-8E22-E32F-613332C3DECC}"/>
          </ac:picMkLst>
        </pc:picChg>
        <pc:picChg chg="del">
          <ac:chgData name="Sidhan V V" userId="5d019046-4fd7-460a-bf5a-015a30ffe321" providerId="ADAL" clId="{EBE69884-ADAA-41D9-9FC4-0377C40C95DD}" dt="2025-02-12T10:46:09.213" v="996" actId="478"/>
          <ac:picMkLst>
            <pc:docMk/>
            <pc:sldMk cId="2947219920" sldId="1042"/>
            <ac:picMk id="44" creationId="{F9BA6BDA-7ECB-7210-CEA0-CE904CAACE4A}"/>
          </ac:picMkLst>
        </pc:picChg>
        <pc:cxnChg chg="del mod">
          <ac:chgData name="Sidhan V V" userId="5d019046-4fd7-460a-bf5a-015a30ffe321" providerId="ADAL" clId="{EBE69884-ADAA-41D9-9FC4-0377C40C95DD}" dt="2025-02-12T10:46:09.213" v="996" actId="478"/>
          <ac:cxnSpMkLst>
            <pc:docMk/>
            <pc:sldMk cId="2947219920" sldId="1042"/>
            <ac:cxnSpMk id="10" creationId="{F8812363-53EB-EE52-A3F1-F0B23E8ADA0B}"/>
          </ac:cxnSpMkLst>
        </pc:cxnChg>
        <pc:cxnChg chg="del mod">
          <ac:chgData name="Sidhan V V" userId="5d019046-4fd7-460a-bf5a-015a30ffe321" providerId="ADAL" clId="{EBE69884-ADAA-41D9-9FC4-0377C40C95DD}" dt="2025-02-12T10:46:09.213" v="996" actId="478"/>
          <ac:cxnSpMkLst>
            <pc:docMk/>
            <pc:sldMk cId="2947219920" sldId="1042"/>
            <ac:cxnSpMk id="11" creationId="{0AEB63DD-5A3A-212F-AEE6-49C8DC698900}"/>
          </ac:cxnSpMkLst>
        </pc:cxnChg>
      </pc:sldChg>
      <pc:sldChg chg="addSp delSp modSp add mod">
        <pc:chgData name="Sidhan V V" userId="5d019046-4fd7-460a-bf5a-015a30ffe321" providerId="ADAL" clId="{EBE69884-ADAA-41D9-9FC4-0377C40C95DD}" dt="2025-02-13T08:42:01.016" v="1359" actId="207"/>
        <pc:sldMkLst>
          <pc:docMk/>
          <pc:sldMk cId="3353203738" sldId="1043"/>
        </pc:sldMkLst>
        <pc:spChg chg="del">
          <ac:chgData name="Sidhan V V" userId="5d019046-4fd7-460a-bf5a-015a30ffe321" providerId="ADAL" clId="{EBE69884-ADAA-41D9-9FC4-0377C40C95DD}" dt="2025-02-13T07:53:49.978" v="1263" actId="478"/>
          <ac:spMkLst>
            <pc:docMk/>
            <pc:sldMk cId="3353203738" sldId="1043"/>
            <ac:spMk id="3" creationId="{950A052A-1A55-6544-78D8-A96CB71C607E}"/>
          </ac:spMkLst>
        </pc:spChg>
        <pc:spChg chg="del">
          <ac:chgData name="Sidhan V V" userId="5d019046-4fd7-460a-bf5a-015a30ffe321" providerId="ADAL" clId="{EBE69884-ADAA-41D9-9FC4-0377C40C95DD}" dt="2025-02-13T07:53:49.978" v="1263" actId="478"/>
          <ac:spMkLst>
            <pc:docMk/>
            <pc:sldMk cId="3353203738" sldId="1043"/>
            <ac:spMk id="8" creationId="{37649361-0131-CA9F-435A-4E2AFEA68131}"/>
          </ac:spMkLst>
        </pc:spChg>
        <pc:spChg chg="add mod">
          <ac:chgData name="Sidhan V V" userId="5d019046-4fd7-460a-bf5a-015a30ffe321" providerId="ADAL" clId="{EBE69884-ADAA-41D9-9FC4-0377C40C95DD}" dt="2025-02-13T07:55:40.118" v="1277" actId="20577"/>
          <ac:spMkLst>
            <pc:docMk/>
            <pc:sldMk cId="3353203738" sldId="1043"/>
            <ac:spMk id="9" creationId="{4E1BDA04-F6BC-2ABA-1B65-077C738D96CE}"/>
          </ac:spMkLst>
        </pc:spChg>
        <pc:spChg chg="add mod">
          <ac:chgData name="Sidhan V V" userId="5d019046-4fd7-460a-bf5a-015a30ffe321" providerId="ADAL" clId="{EBE69884-ADAA-41D9-9FC4-0377C40C95DD}" dt="2025-02-13T08:42:01.016" v="1359" actId="207"/>
          <ac:spMkLst>
            <pc:docMk/>
            <pc:sldMk cId="3353203738" sldId="1043"/>
            <ac:spMk id="13" creationId="{EC9A360A-36C6-8368-61A8-DD7414F50C42}"/>
          </ac:spMkLst>
        </pc:spChg>
        <pc:spChg chg="del">
          <ac:chgData name="Sidhan V V" userId="5d019046-4fd7-460a-bf5a-015a30ffe321" providerId="ADAL" clId="{EBE69884-ADAA-41D9-9FC4-0377C40C95DD}" dt="2025-02-13T07:53:49.978" v="1263" actId="478"/>
          <ac:spMkLst>
            <pc:docMk/>
            <pc:sldMk cId="3353203738" sldId="1043"/>
            <ac:spMk id="15" creationId="{D8B4FD01-DBE9-C951-E64F-6FAD9AB171E4}"/>
          </ac:spMkLst>
        </pc:spChg>
        <pc:spChg chg="del">
          <ac:chgData name="Sidhan V V" userId="5d019046-4fd7-460a-bf5a-015a30ffe321" providerId="ADAL" clId="{EBE69884-ADAA-41D9-9FC4-0377C40C95DD}" dt="2025-02-13T07:53:49.978" v="1263" actId="478"/>
          <ac:spMkLst>
            <pc:docMk/>
            <pc:sldMk cId="3353203738" sldId="1043"/>
            <ac:spMk id="45" creationId="{FAB0943C-066A-97FB-CA68-E6A6461CF924}"/>
          </ac:spMkLst>
        </pc:spChg>
        <pc:spChg chg="del mod">
          <ac:chgData name="Sidhan V V" userId="5d019046-4fd7-460a-bf5a-015a30ffe321" providerId="ADAL" clId="{EBE69884-ADAA-41D9-9FC4-0377C40C95DD}" dt="2025-02-13T07:53:49.978" v="1263" actId="478"/>
          <ac:spMkLst>
            <pc:docMk/>
            <pc:sldMk cId="3353203738" sldId="1043"/>
            <ac:spMk id="51" creationId="{FC267C3E-CDF5-6E4E-5C6F-2FBD4E578692}"/>
          </ac:spMkLst>
        </pc:spChg>
        <pc:spChg chg="del">
          <ac:chgData name="Sidhan V V" userId="5d019046-4fd7-460a-bf5a-015a30ffe321" providerId="ADAL" clId="{EBE69884-ADAA-41D9-9FC4-0377C40C95DD}" dt="2025-02-13T07:53:49.978" v="1263" actId="478"/>
          <ac:spMkLst>
            <pc:docMk/>
            <pc:sldMk cId="3353203738" sldId="1043"/>
            <ac:spMk id="52" creationId="{ADE460EA-3446-3F59-918B-5F1E1F408C43}"/>
          </ac:spMkLst>
        </pc:spChg>
        <pc:picChg chg="del">
          <ac:chgData name="Sidhan V V" userId="5d019046-4fd7-460a-bf5a-015a30ffe321" providerId="ADAL" clId="{EBE69884-ADAA-41D9-9FC4-0377C40C95DD}" dt="2025-02-13T07:53:49.978" v="1263" actId="478"/>
          <ac:picMkLst>
            <pc:docMk/>
            <pc:sldMk cId="3353203738" sldId="1043"/>
            <ac:picMk id="40" creationId="{4615F361-0B7E-7C0C-B459-4FD3E072C22D}"/>
          </ac:picMkLst>
        </pc:picChg>
        <pc:picChg chg="del">
          <ac:chgData name="Sidhan V V" userId="5d019046-4fd7-460a-bf5a-015a30ffe321" providerId="ADAL" clId="{EBE69884-ADAA-41D9-9FC4-0377C40C95DD}" dt="2025-02-13T07:53:49.978" v="1263" actId="478"/>
          <ac:picMkLst>
            <pc:docMk/>
            <pc:sldMk cId="3353203738" sldId="1043"/>
            <ac:picMk id="43" creationId="{5731CA02-8AB7-180C-9DD3-BBB6E9F78EF5}"/>
          </ac:picMkLst>
        </pc:picChg>
        <pc:picChg chg="del">
          <ac:chgData name="Sidhan V V" userId="5d019046-4fd7-460a-bf5a-015a30ffe321" providerId="ADAL" clId="{EBE69884-ADAA-41D9-9FC4-0377C40C95DD}" dt="2025-02-13T07:53:49.978" v="1263" actId="478"/>
          <ac:picMkLst>
            <pc:docMk/>
            <pc:sldMk cId="3353203738" sldId="1043"/>
            <ac:picMk id="44" creationId="{C1D2FD57-7C70-F490-17F3-7B38A3EEEA56}"/>
          </ac:picMkLst>
        </pc:picChg>
        <pc:cxnChg chg="del mod">
          <ac:chgData name="Sidhan V V" userId="5d019046-4fd7-460a-bf5a-015a30ffe321" providerId="ADAL" clId="{EBE69884-ADAA-41D9-9FC4-0377C40C95DD}" dt="2025-02-13T07:53:49.978" v="1263" actId="478"/>
          <ac:cxnSpMkLst>
            <pc:docMk/>
            <pc:sldMk cId="3353203738" sldId="1043"/>
            <ac:cxnSpMk id="10" creationId="{277B16FD-CC2C-DB09-E853-E3C933210D31}"/>
          </ac:cxnSpMkLst>
        </pc:cxnChg>
        <pc:cxnChg chg="mod">
          <ac:chgData name="Sidhan V V" userId="5d019046-4fd7-460a-bf5a-015a30ffe321" providerId="ADAL" clId="{EBE69884-ADAA-41D9-9FC4-0377C40C95DD}" dt="2025-02-13T07:52:15.589" v="1262" actId="14100"/>
          <ac:cxnSpMkLst>
            <pc:docMk/>
            <pc:sldMk cId="3353203738" sldId="1043"/>
            <ac:cxnSpMk id="11" creationId="{2C89272A-22AD-B23D-863E-7BAD43138111}"/>
          </ac:cxnSpMkLst>
        </pc:cxnChg>
        <pc:cxnChg chg="add mod">
          <ac:chgData name="Sidhan V V" userId="5d019046-4fd7-460a-bf5a-015a30ffe321" providerId="ADAL" clId="{EBE69884-ADAA-41D9-9FC4-0377C40C95DD}" dt="2025-02-13T07:55:58.383" v="1278"/>
          <ac:cxnSpMkLst>
            <pc:docMk/>
            <pc:sldMk cId="3353203738" sldId="1043"/>
            <ac:cxnSpMk id="12" creationId="{651E3A91-576C-3E41-4B5C-B7C32BF3A83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EBEE6-7B19-4AA3-933A-D12FBE2DBCCC}" type="datetimeFigureOut">
              <a:t>2/9/2025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3D42C-3BC3-44F7-887F-2A9B9A987BF2}" type="slidenum">
              <a:t>‹#›</a:t>
            </a:fld>
            <a:endParaRPr lang="en-GB"/>
          </a:p>
        </p:txBody>
      </p:sp>
    </p:spTree>
    <p:extLst>
      <p:ext uri="{BB962C8B-B14F-4D97-AF65-F5344CB8AC3E}">
        <p14:creationId xmlns:p14="http://schemas.microsoft.com/office/powerpoint/2010/main" val="3890455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AE5173-0479-004E-835F-49360574F34D}" type="slidenum">
              <a:rPr lang="en-US" smtClean="0"/>
              <a:t>1</a:t>
            </a:fld>
            <a:endParaRPr lang="en-US"/>
          </a:p>
        </p:txBody>
      </p:sp>
    </p:spTree>
    <p:extLst>
      <p:ext uri="{BB962C8B-B14F-4D97-AF65-F5344CB8AC3E}">
        <p14:creationId xmlns:p14="http://schemas.microsoft.com/office/powerpoint/2010/main" val="4283038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C29C3-6B03-A20B-2D23-7B9DEAF90E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13BD74-6F24-BA87-BC19-EEC337FDC1C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089A87F-AE0C-D1DD-7EA9-D8DD3FED676D}"/>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6E63020A-16EF-A7AE-BF3C-153895A933A1}"/>
              </a:ext>
            </a:extLst>
          </p:cNvPr>
          <p:cNvSpPr>
            <a:spLocks noGrp="1"/>
          </p:cNvSpPr>
          <p:nvPr>
            <p:ph type="sldNum" sz="quarter" idx="10"/>
          </p:nvPr>
        </p:nvSpPr>
        <p:spPr/>
        <p:txBody>
          <a:bodyPr/>
          <a:lstStyle/>
          <a:p>
            <a:fld id="{7A184ED4-23CF-9A4B-B925-F983588BE422}" type="slidenum">
              <a:rPr lang="en-US" smtClean="0"/>
              <a:pPr/>
              <a:t>15</a:t>
            </a:fld>
            <a:endParaRPr lang="en-US"/>
          </a:p>
        </p:txBody>
      </p:sp>
    </p:spTree>
    <p:extLst>
      <p:ext uri="{BB962C8B-B14F-4D97-AF65-F5344CB8AC3E}">
        <p14:creationId xmlns:p14="http://schemas.microsoft.com/office/powerpoint/2010/main" val="2749048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07D9-205A-2E34-A91B-6F9207FE10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24790-CE63-740B-F4B1-93DEE7D8BF1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8722177-5870-EBA5-B8F9-69B47549FA20}"/>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9A6ECDB5-4AA1-B790-38BF-3B928D671262}"/>
              </a:ext>
            </a:extLst>
          </p:cNvPr>
          <p:cNvSpPr>
            <a:spLocks noGrp="1"/>
          </p:cNvSpPr>
          <p:nvPr>
            <p:ph type="sldNum" sz="quarter" idx="10"/>
          </p:nvPr>
        </p:nvSpPr>
        <p:spPr/>
        <p:txBody>
          <a:bodyPr/>
          <a:lstStyle/>
          <a:p>
            <a:fld id="{7A184ED4-23CF-9A4B-B925-F983588BE422}" type="slidenum">
              <a:rPr lang="en-US" smtClean="0"/>
              <a:pPr/>
              <a:t>16</a:t>
            </a:fld>
            <a:endParaRPr lang="en-US"/>
          </a:p>
        </p:txBody>
      </p:sp>
    </p:spTree>
    <p:extLst>
      <p:ext uri="{BB962C8B-B14F-4D97-AF65-F5344CB8AC3E}">
        <p14:creationId xmlns:p14="http://schemas.microsoft.com/office/powerpoint/2010/main" val="3627451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184ED4-23CF-9A4B-B925-F983588BE422}" type="slidenum">
              <a:rPr lang="en-US" smtClean="0"/>
              <a:pPr/>
              <a:t>17</a:t>
            </a:fld>
            <a:endParaRPr lang="en-US"/>
          </a:p>
        </p:txBody>
      </p:sp>
    </p:spTree>
    <p:extLst>
      <p:ext uri="{BB962C8B-B14F-4D97-AF65-F5344CB8AC3E}">
        <p14:creationId xmlns:p14="http://schemas.microsoft.com/office/powerpoint/2010/main" val="2556050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7D793-4B9C-E029-FC7F-861CA53207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FAC6E-716C-7BC5-A683-078B6AC9CA3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CEF56E5-04F0-EDE4-1148-1B3D447E91DC}"/>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0772A93E-0BC2-276B-C573-E915E5FFC061}"/>
              </a:ext>
            </a:extLst>
          </p:cNvPr>
          <p:cNvSpPr>
            <a:spLocks noGrp="1"/>
          </p:cNvSpPr>
          <p:nvPr>
            <p:ph type="sldNum" sz="quarter" idx="10"/>
          </p:nvPr>
        </p:nvSpPr>
        <p:spPr/>
        <p:txBody>
          <a:bodyPr/>
          <a:lstStyle/>
          <a:p>
            <a:fld id="{7A184ED4-23CF-9A4B-B925-F983588BE422}" type="slidenum">
              <a:rPr lang="en-US" smtClean="0"/>
              <a:pPr/>
              <a:t>18</a:t>
            </a:fld>
            <a:endParaRPr lang="en-US"/>
          </a:p>
        </p:txBody>
      </p:sp>
    </p:spTree>
    <p:extLst>
      <p:ext uri="{BB962C8B-B14F-4D97-AF65-F5344CB8AC3E}">
        <p14:creationId xmlns:p14="http://schemas.microsoft.com/office/powerpoint/2010/main" val="1847304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618AF-FC54-C116-8CA9-40B663938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A4F07-EDAD-AFD8-3500-64E5B7ACC5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23F947-B10D-E6E8-C4E3-0380896DC6DD}"/>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2A66D883-80DE-24E3-67D1-209502CF8527}"/>
              </a:ext>
            </a:extLst>
          </p:cNvPr>
          <p:cNvSpPr>
            <a:spLocks noGrp="1"/>
          </p:cNvSpPr>
          <p:nvPr>
            <p:ph type="sldNum" sz="quarter" idx="10"/>
          </p:nvPr>
        </p:nvSpPr>
        <p:spPr/>
        <p:txBody>
          <a:bodyPr/>
          <a:lstStyle/>
          <a:p>
            <a:fld id="{7A184ED4-23CF-9A4B-B925-F983588BE422}" type="slidenum">
              <a:rPr lang="en-US" smtClean="0"/>
              <a:pPr/>
              <a:t>19</a:t>
            </a:fld>
            <a:endParaRPr lang="en-US"/>
          </a:p>
        </p:txBody>
      </p:sp>
    </p:spTree>
    <p:extLst>
      <p:ext uri="{BB962C8B-B14F-4D97-AF65-F5344CB8AC3E}">
        <p14:creationId xmlns:p14="http://schemas.microsoft.com/office/powerpoint/2010/main" val="1304045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74266-4312-30A4-29B1-69C91AD82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8CFC0-42C5-F0CF-F4CA-406CB739B38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733973A-58A2-6A11-D740-A60E394EF0C2}"/>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424C04B8-8A26-F1E3-0A22-9DDE53BA3A25}"/>
              </a:ext>
            </a:extLst>
          </p:cNvPr>
          <p:cNvSpPr>
            <a:spLocks noGrp="1"/>
          </p:cNvSpPr>
          <p:nvPr>
            <p:ph type="sldNum" sz="quarter" idx="10"/>
          </p:nvPr>
        </p:nvSpPr>
        <p:spPr/>
        <p:txBody>
          <a:bodyPr/>
          <a:lstStyle/>
          <a:p>
            <a:fld id="{7A184ED4-23CF-9A4B-B925-F983588BE422}" type="slidenum">
              <a:rPr lang="en-US" smtClean="0"/>
              <a:pPr/>
              <a:t>20</a:t>
            </a:fld>
            <a:endParaRPr lang="en-US"/>
          </a:p>
        </p:txBody>
      </p:sp>
    </p:spTree>
    <p:extLst>
      <p:ext uri="{BB962C8B-B14F-4D97-AF65-F5344CB8AC3E}">
        <p14:creationId xmlns:p14="http://schemas.microsoft.com/office/powerpoint/2010/main" val="1310976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A369A-64BF-24A8-C7AE-11D22C0F18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93F1E-5D64-F83F-FA53-1DEA61A288B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43C3DFE-57D9-9DE6-2FFC-87E272CDFF52}"/>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7741213-7F81-392E-008C-8CDFA8F3E77E}"/>
              </a:ext>
            </a:extLst>
          </p:cNvPr>
          <p:cNvSpPr>
            <a:spLocks noGrp="1"/>
          </p:cNvSpPr>
          <p:nvPr>
            <p:ph type="sldNum" sz="quarter" idx="10"/>
          </p:nvPr>
        </p:nvSpPr>
        <p:spPr/>
        <p:txBody>
          <a:bodyPr/>
          <a:lstStyle/>
          <a:p>
            <a:fld id="{7A184ED4-23CF-9A4B-B925-F983588BE422}" type="slidenum">
              <a:rPr lang="en-US" smtClean="0"/>
              <a:pPr/>
              <a:t>21</a:t>
            </a:fld>
            <a:endParaRPr lang="en-US"/>
          </a:p>
        </p:txBody>
      </p:sp>
    </p:spTree>
    <p:extLst>
      <p:ext uri="{BB962C8B-B14F-4D97-AF65-F5344CB8AC3E}">
        <p14:creationId xmlns:p14="http://schemas.microsoft.com/office/powerpoint/2010/main" val="238346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F8BDB-BA75-96BA-459F-EB729F47C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206E3-FA88-F4D6-D2BF-D7535689D71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2EB463-5061-7F51-0D6E-55FC8985B937}"/>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FF5166D1-0C21-53C9-9463-770971F87AD1}"/>
              </a:ext>
            </a:extLst>
          </p:cNvPr>
          <p:cNvSpPr>
            <a:spLocks noGrp="1"/>
          </p:cNvSpPr>
          <p:nvPr>
            <p:ph type="sldNum" sz="quarter" idx="10"/>
          </p:nvPr>
        </p:nvSpPr>
        <p:spPr/>
        <p:txBody>
          <a:bodyPr/>
          <a:lstStyle/>
          <a:p>
            <a:fld id="{7A184ED4-23CF-9A4B-B925-F983588BE422}" type="slidenum">
              <a:rPr lang="en-US" smtClean="0"/>
              <a:pPr/>
              <a:t>22</a:t>
            </a:fld>
            <a:endParaRPr lang="en-US"/>
          </a:p>
        </p:txBody>
      </p:sp>
    </p:spTree>
    <p:extLst>
      <p:ext uri="{BB962C8B-B14F-4D97-AF65-F5344CB8AC3E}">
        <p14:creationId xmlns:p14="http://schemas.microsoft.com/office/powerpoint/2010/main" val="2647519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9BC35-C6B5-5DE3-A282-EDE407CAC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211D3-39B0-8692-9D26-0B7DE2015F5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54B3009-3469-8550-FA7A-0B6F9849B3E2}"/>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F6FEEEE0-E055-9518-DF2F-EB6CC890CBD6}"/>
              </a:ext>
            </a:extLst>
          </p:cNvPr>
          <p:cNvSpPr>
            <a:spLocks noGrp="1"/>
          </p:cNvSpPr>
          <p:nvPr>
            <p:ph type="sldNum" sz="quarter" idx="10"/>
          </p:nvPr>
        </p:nvSpPr>
        <p:spPr/>
        <p:txBody>
          <a:bodyPr/>
          <a:lstStyle/>
          <a:p>
            <a:fld id="{7A184ED4-23CF-9A4B-B925-F983588BE422}" type="slidenum">
              <a:rPr lang="en-US" smtClean="0"/>
              <a:pPr/>
              <a:t>23</a:t>
            </a:fld>
            <a:endParaRPr lang="en-US"/>
          </a:p>
        </p:txBody>
      </p:sp>
    </p:spTree>
    <p:extLst>
      <p:ext uri="{BB962C8B-B14F-4D97-AF65-F5344CB8AC3E}">
        <p14:creationId xmlns:p14="http://schemas.microsoft.com/office/powerpoint/2010/main" val="2755746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34CCB-E3FA-7380-FC9E-46DD9252E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A4A7F6-6C2E-33AE-DBFD-69D6C420BB6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5F166C8-FAA0-F6AB-41E0-6CBF372C8B59}"/>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389E20B8-7C5C-31E6-B13B-F70CE8E86693}"/>
              </a:ext>
            </a:extLst>
          </p:cNvPr>
          <p:cNvSpPr>
            <a:spLocks noGrp="1"/>
          </p:cNvSpPr>
          <p:nvPr>
            <p:ph type="sldNum" sz="quarter" idx="10"/>
          </p:nvPr>
        </p:nvSpPr>
        <p:spPr/>
        <p:txBody>
          <a:bodyPr/>
          <a:lstStyle/>
          <a:p>
            <a:fld id="{7A184ED4-23CF-9A4B-B925-F983588BE422}" type="slidenum">
              <a:rPr lang="en-US" smtClean="0"/>
              <a:pPr/>
              <a:t>25</a:t>
            </a:fld>
            <a:endParaRPr lang="en-US"/>
          </a:p>
        </p:txBody>
      </p:sp>
    </p:spTree>
    <p:extLst>
      <p:ext uri="{BB962C8B-B14F-4D97-AF65-F5344CB8AC3E}">
        <p14:creationId xmlns:p14="http://schemas.microsoft.com/office/powerpoint/2010/main" val="1360385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2FCE7-902E-3BE7-57BA-578B95248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FAE4B-96E8-F7E9-DC71-43ED3FA8C3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7556AE-A622-472B-19EF-3CA7E0A6C7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B119BA-A300-7FD4-66F0-9C4317F3D3E8}"/>
              </a:ext>
            </a:extLst>
          </p:cNvPr>
          <p:cNvSpPr>
            <a:spLocks noGrp="1"/>
          </p:cNvSpPr>
          <p:nvPr>
            <p:ph type="sldNum" sz="quarter" idx="5"/>
          </p:nvPr>
        </p:nvSpPr>
        <p:spPr/>
        <p:txBody>
          <a:bodyPr/>
          <a:lstStyle/>
          <a:p>
            <a:fld id="{9BAE5173-0479-004E-835F-49360574F34D}" type="slidenum">
              <a:rPr lang="en-US" smtClean="0"/>
              <a:t>6</a:t>
            </a:fld>
            <a:endParaRPr lang="en-US"/>
          </a:p>
        </p:txBody>
      </p:sp>
    </p:spTree>
    <p:extLst>
      <p:ext uri="{BB962C8B-B14F-4D97-AF65-F5344CB8AC3E}">
        <p14:creationId xmlns:p14="http://schemas.microsoft.com/office/powerpoint/2010/main" val="3771001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AE5173-0479-004E-835F-49360574F3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382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AE5173-0479-004E-835F-49360574F3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96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FBD82-5C39-7277-1166-B9EB85DDF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63E12-11E5-ED6F-A3EF-E1FAAFD88CC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5B4FA6C-1B13-3BF7-B097-15044FA9F8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68FE20-DE2C-B5D3-C628-CF2E9E5D11B5}"/>
              </a:ext>
            </a:extLst>
          </p:cNvPr>
          <p:cNvSpPr>
            <a:spLocks noGrp="1"/>
          </p:cNvSpPr>
          <p:nvPr>
            <p:ph type="sldNum" sz="quarter" idx="5"/>
          </p:nvPr>
        </p:nvSpPr>
        <p:spPr/>
        <p:txBody>
          <a:bodyPr/>
          <a:lstStyle/>
          <a:p>
            <a:fld id="{9BAE5173-0479-004E-835F-49360574F34D}" type="slidenum">
              <a:rPr lang="en-US" smtClean="0"/>
              <a:t>46</a:t>
            </a:fld>
            <a:endParaRPr lang="en-US"/>
          </a:p>
        </p:txBody>
      </p:sp>
    </p:spTree>
    <p:extLst>
      <p:ext uri="{BB962C8B-B14F-4D97-AF65-F5344CB8AC3E}">
        <p14:creationId xmlns:p14="http://schemas.microsoft.com/office/powerpoint/2010/main" val="1045845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F56F9-450A-F4A0-39A6-0F1FCBE4C1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35649-C352-7A7D-358E-DC3A7D8B4B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3369608-AA89-8693-C66F-27E84CB4F1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A66904-1534-770A-26E3-5900255C07DE}"/>
              </a:ext>
            </a:extLst>
          </p:cNvPr>
          <p:cNvSpPr>
            <a:spLocks noGrp="1"/>
          </p:cNvSpPr>
          <p:nvPr>
            <p:ph type="sldNum" sz="quarter" idx="5"/>
          </p:nvPr>
        </p:nvSpPr>
        <p:spPr/>
        <p:txBody>
          <a:bodyPr/>
          <a:lstStyle/>
          <a:p>
            <a:fld id="{9BAE5173-0479-004E-835F-49360574F34D}" type="slidenum">
              <a:rPr lang="en-US" smtClean="0"/>
              <a:t>7</a:t>
            </a:fld>
            <a:endParaRPr lang="en-US"/>
          </a:p>
        </p:txBody>
      </p:sp>
    </p:spTree>
    <p:extLst>
      <p:ext uri="{BB962C8B-B14F-4D97-AF65-F5344CB8AC3E}">
        <p14:creationId xmlns:p14="http://schemas.microsoft.com/office/powerpoint/2010/main" val="308858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184ED4-23CF-9A4B-B925-F983588BE422}" type="slidenum">
              <a:rPr lang="en-US" smtClean="0"/>
              <a:pPr/>
              <a:t>9</a:t>
            </a:fld>
            <a:endParaRPr lang="en-US"/>
          </a:p>
        </p:txBody>
      </p:sp>
    </p:spTree>
    <p:extLst>
      <p:ext uri="{BB962C8B-B14F-4D97-AF65-F5344CB8AC3E}">
        <p14:creationId xmlns:p14="http://schemas.microsoft.com/office/powerpoint/2010/main" val="245494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C3C70-7D13-7606-863A-1280F8A91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4255EF-C322-5F71-255F-EB4FABD4F18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B2AB71-12B2-368E-224E-D773673FAB21}"/>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F285DFF6-773B-5D5E-64C3-D25869667774}"/>
              </a:ext>
            </a:extLst>
          </p:cNvPr>
          <p:cNvSpPr>
            <a:spLocks noGrp="1"/>
          </p:cNvSpPr>
          <p:nvPr>
            <p:ph type="sldNum" sz="quarter" idx="10"/>
          </p:nvPr>
        </p:nvSpPr>
        <p:spPr/>
        <p:txBody>
          <a:bodyPr/>
          <a:lstStyle/>
          <a:p>
            <a:fld id="{7A184ED4-23CF-9A4B-B925-F983588BE422}" type="slidenum">
              <a:rPr lang="en-US" smtClean="0"/>
              <a:pPr/>
              <a:t>10</a:t>
            </a:fld>
            <a:endParaRPr lang="en-US"/>
          </a:p>
        </p:txBody>
      </p:sp>
    </p:spTree>
    <p:extLst>
      <p:ext uri="{BB962C8B-B14F-4D97-AF65-F5344CB8AC3E}">
        <p14:creationId xmlns:p14="http://schemas.microsoft.com/office/powerpoint/2010/main" val="1920475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4146A-1FF2-4AF0-9D0F-AD8919C6F0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16FB62-F386-506F-898C-1B084209C32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14E2694-2393-8DF2-6CAA-D7A3AE6A8FDD}"/>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0DE09FD-F6B0-323C-EC5A-28D26DC8AADB}"/>
              </a:ext>
            </a:extLst>
          </p:cNvPr>
          <p:cNvSpPr>
            <a:spLocks noGrp="1"/>
          </p:cNvSpPr>
          <p:nvPr>
            <p:ph type="sldNum" sz="quarter" idx="10"/>
          </p:nvPr>
        </p:nvSpPr>
        <p:spPr/>
        <p:txBody>
          <a:bodyPr/>
          <a:lstStyle/>
          <a:p>
            <a:fld id="{7A184ED4-23CF-9A4B-B925-F983588BE422}" type="slidenum">
              <a:rPr lang="en-US" smtClean="0"/>
              <a:pPr/>
              <a:t>11</a:t>
            </a:fld>
            <a:endParaRPr lang="en-US"/>
          </a:p>
        </p:txBody>
      </p:sp>
    </p:spTree>
    <p:extLst>
      <p:ext uri="{BB962C8B-B14F-4D97-AF65-F5344CB8AC3E}">
        <p14:creationId xmlns:p14="http://schemas.microsoft.com/office/powerpoint/2010/main" val="3974056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C277F-3186-C8DA-CCEC-A51DB943FB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66B044-78D0-5FD8-C305-B325A1B4A31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2EBE35E-EDA4-9C2E-07AE-ADD3B1D75AE9}"/>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4FFA64C4-A496-92A1-1488-81E60B328863}"/>
              </a:ext>
            </a:extLst>
          </p:cNvPr>
          <p:cNvSpPr>
            <a:spLocks noGrp="1"/>
          </p:cNvSpPr>
          <p:nvPr>
            <p:ph type="sldNum" sz="quarter" idx="10"/>
          </p:nvPr>
        </p:nvSpPr>
        <p:spPr/>
        <p:txBody>
          <a:bodyPr/>
          <a:lstStyle/>
          <a:p>
            <a:fld id="{7A184ED4-23CF-9A4B-B925-F983588BE422}" type="slidenum">
              <a:rPr lang="en-US" smtClean="0"/>
              <a:pPr/>
              <a:t>12</a:t>
            </a:fld>
            <a:endParaRPr lang="en-US"/>
          </a:p>
        </p:txBody>
      </p:sp>
    </p:spTree>
    <p:extLst>
      <p:ext uri="{BB962C8B-B14F-4D97-AF65-F5344CB8AC3E}">
        <p14:creationId xmlns:p14="http://schemas.microsoft.com/office/powerpoint/2010/main" val="64815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A4EAC-6315-C338-D1C5-C819E8476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1783F-8C13-8100-A94D-CA282BEF86D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D7F8AE2-24FB-2450-DCC2-BA033D71339D}"/>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00568E13-9E07-47D4-7478-4E56832B36D4}"/>
              </a:ext>
            </a:extLst>
          </p:cNvPr>
          <p:cNvSpPr>
            <a:spLocks noGrp="1"/>
          </p:cNvSpPr>
          <p:nvPr>
            <p:ph type="sldNum" sz="quarter" idx="10"/>
          </p:nvPr>
        </p:nvSpPr>
        <p:spPr/>
        <p:txBody>
          <a:bodyPr/>
          <a:lstStyle/>
          <a:p>
            <a:fld id="{7A184ED4-23CF-9A4B-B925-F983588BE422}" type="slidenum">
              <a:rPr lang="en-US" smtClean="0"/>
              <a:pPr/>
              <a:t>13</a:t>
            </a:fld>
            <a:endParaRPr lang="en-US"/>
          </a:p>
        </p:txBody>
      </p:sp>
    </p:spTree>
    <p:extLst>
      <p:ext uri="{BB962C8B-B14F-4D97-AF65-F5344CB8AC3E}">
        <p14:creationId xmlns:p14="http://schemas.microsoft.com/office/powerpoint/2010/main" val="2959176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06F17-8948-2A20-B290-A9A648DCAB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46D41-FBA1-7F63-4A72-38D600E5B8C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EA08347-EBE2-9274-1D0C-ADFE4A9D5E4A}"/>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3F4F6CAD-D75B-3B1D-C789-2F0A431CE3EC}"/>
              </a:ext>
            </a:extLst>
          </p:cNvPr>
          <p:cNvSpPr>
            <a:spLocks noGrp="1"/>
          </p:cNvSpPr>
          <p:nvPr>
            <p:ph type="sldNum" sz="quarter" idx="10"/>
          </p:nvPr>
        </p:nvSpPr>
        <p:spPr/>
        <p:txBody>
          <a:bodyPr/>
          <a:lstStyle/>
          <a:p>
            <a:fld id="{7A184ED4-23CF-9A4B-B925-F983588BE422}" type="slidenum">
              <a:rPr lang="en-US" smtClean="0"/>
              <a:pPr/>
              <a:t>14</a:t>
            </a:fld>
            <a:endParaRPr lang="en-US"/>
          </a:p>
        </p:txBody>
      </p:sp>
    </p:spTree>
    <p:extLst>
      <p:ext uri="{BB962C8B-B14F-4D97-AF65-F5344CB8AC3E}">
        <p14:creationId xmlns:p14="http://schemas.microsoft.com/office/powerpoint/2010/main" val="414588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3F4D0B-D6BE-4ED1-A5E7-53CD71C2F9DF}"/>
              </a:ext>
            </a:extLst>
          </p:cNvPr>
          <p:cNvSpPr>
            <a:spLocks noGrp="1"/>
          </p:cNvSpPr>
          <p:nvPr>
            <p:ph type="dt" sz="half" idx="10"/>
          </p:nvPr>
        </p:nvSpPr>
        <p:spPr>
          <a:xfrm>
            <a:off x="838200" y="6356350"/>
            <a:ext cx="2743200" cy="365125"/>
          </a:xfrm>
          <a:prstGeom prst="rect">
            <a:avLst/>
          </a:prstGeom>
        </p:spPr>
        <p:txBody>
          <a:bodyPr/>
          <a:lstStyle/>
          <a:p>
            <a:fld id="{A6646BC4-E089-482F-AA83-A74067492BF1}" type="datetimeFigureOut">
              <a:rPr lang="en-IN" smtClean="0"/>
              <a:t>09-02-2025</a:t>
            </a:fld>
            <a:endParaRPr lang="en-IN"/>
          </a:p>
        </p:txBody>
      </p:sp>
      <p:sp>
        <p:nvSpPr>
          <p:cNvPr id="5" name="Footer Placeholder 4">
            <a:extLst>
              <a:ext uri="{FF2B5EF4-FFF2-40B4-BE49-F238E27FC236}">
                <a16:creationId xmlns:a16="http://schemas.microsoft.com/office/drawing/2014/main" id="{EC487739-7DA6-43D8-AB76-0A0332EA8F5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F9C2A3AA-C1ED-4C3A-A12D-CADB2523FA85}"/>
              </a:ext>
            </a:extLst>
          </p:cNvPr>
          <p:cNvSpPr>
            <a:spLocks noGrp="1"/>
          </p:cNvSpPr>
          <p:nvPr>
            <p:ph type="sldNum" sz="quarter" idx="12"/>
          </p:nvPr>
        </p:nvSpPr>
        <p:spPr>
          <a:xfrm>
            <a:off x="8610600" y="6356350"/>
            <a:ext cx="2743200" cy="365125"/>
          </a:xfrm>
          <a:prstGeom prst="rect">
            <a:avLst/>
          </a:prstGeom>
        </p:spPr>
        <p:txBody>
          <a:bodyPr/>
          <a:lstStyle/>
          <a:p>
            <a:fld id="{C01040B4-8482-4D35-B02F-840754FACBCE}" type="slidenum">
              <a:rPr lang="en-IN" smtClean="0"/>
              <a:t>‹#›</a:t>
            </a:fld>
            <a:endParaRPr lang="en-IN"/>
          </a:p>
        </p:txBody>
      </p:sp>
      <p:sp>
        <p:nvSpPr>
          <p:cNvPr id="8" name="Title 7">
            <a:extLst>
              <a:ext uri="{FF2B5EF4-FFF2-40B4-BE49-F238E27FC236}">
                <a16:creationId xmlns:a16="http://schemas.microsoft.com/office/drawing/2014/main" id="{1961301E-8396-0B71-4629-BF2CC9909A5B}"/>
              </a:ext>
            </a:extLst>
          </p:cNvPr>
          <p:cNvSpPr>
            <a:spLocks noGrp="1"/>
          </p:cNvSpPr>
          <p:nvPr>
            <p:ph type="title"/>
          </p:nvPr>
        </p:nvSpPr>
        <p:spPr>
          <a:xfrm>
            <a:off x="73935" y="98373"/>
            <a:ext cx="5855227" cy="594797"/>
          </a:xfrm>
          <a:effectLst/>
        </p:spPr>
        <p:txBody>
          <a:bodyPr>
            <a:normAutofit/>
          </a:bodyPr>
          <a:lstStyle>
            <a:lvl1pPr>
              <a:defRPr sz="2800" b="1">
                <a:ln cap="sq">
                  <a:solidFill>
                    <a:schemeClr val="tx1"/>
                  </a:solidFill>
                  <a:bevel/>
                </a:ln>
                <a:solidFill>
                  <a:schemeClr val="accent5">
                    <a:lumMod val="50000"/>
                  </a:schemeClr>
                </a:solidFill>
                <a:effectLst>
                  <a:outerShdw blurRad="50800" dist="38100" algn="l" rotWithShape="0">
                    <a:schemeClr val="bg1">
                      <a:lumMod val="75000"/>
                      <a:alpha val="40000"/>
                    </a:schemeClr>
                  </a:outerShdw>
                </a:effectLst>
              </a:defRPr>
            </a:lvl1pPr>
          </a:lstStyle>
          <a:p>
            <a:r>
              <a:rPr lang="en-US" dirty="0"/>
              <a:t>Click to edit Master title style</a:t>
            </a:r>
            <a:endParaRPr lang="en-IN" dirty="0"/>
          </a:p>
        </p:txBody>
      </p:sp>
    </p:spTree>
    <p:extLst>
      <p:ext uri="{BB962C8B-B14F-4D97-AF65-F5344CB8AC3E}">
        <p14:creationId xmlns:p14="http://schemas.microsoft.com/office/powerpoint/2010/main" val="2331201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338A-7485-C14F-8029-B22475D31D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E2F5063-BC7F-F54D-AD65-65F1B441FFD9}"/>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286DC7-65E1-144A-B7D1-CB15C503F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C3682B-03EA-BF46-A546-DEB20FE4327D}"/>
              </a:ext>
            </a:extLst>
          </p:cNvPr>
          <p:cNvSpPr>
            <a:spLocks noGrp="1"/>
          </p:cNvSpPr>
          <p:nvPr>
            <p:ph type="dt" sz="half" idx="10"/>
          </p:nvPr>
        </p:nvSpPr>
        <p:spPr/>
        <p:txBody>
          <a:bodyPr/>
          <a:lstStyle/>
          <a:p>
            <a:fld id="{07081668-63BF-9646-AE99-4276AA0E4CC8}" type="datetime1">
              <a:rPr lang="en-IN" smtClean="0"/>
              <a:t>09-02-2025</a:t>
            </a:fld>
            <a:endParaRPr lang="en-US"/>
          </a:p>
        </p:txBody>
      </p:sp>
      <p:sp>
        <p:nvSpPr>
          <p:cNvPr id="6" name="Footer Placeholder 5">
            <a:extLst>
              <a:ext uri="{FF2B5EF4-FFF2-40B4-BE49-F238E27FC236}">
                <a16:creationId xmlns:a16="http://schemas.microsoft.com/office/drawing/2014/main" id="{40F12F05-B6D2-0442-BC50-B76046EBF2F5}"/>
              </a:ext>
            </a:extLst>
          </p:cNvPr>
          <p:cNvSpPr>
            <a:spLocks noGrp="1"/>
          </p:cNvSpPr>
          <p:nvPr>
            <p:ph type="ftr" sz="quarter" idx="11"/>
          </p:nvPr>
        </p:nvSpPr>
        <p:spPr/>
        <p:txBody>
          <a:bodyPr/>
          <a:lstStyle/>
          <a:p>
            <a:r>
              <a:rPr lang="en-US"/>
              <a:t>HydroSense\</a:t>
            </a:r>
          </a:p>
        </p:txBody>
      </p:sp>
      <p:sp>
        <p:nvSpPr>
          <p:cNvPr id="7" name="Slide Number Placeholder 6">
            <a:extLst>
              <a:ext uri="{FF2B5EF4-FFF2-40B4-BE49-F238E27FC236}">
                <a16:creationId xmlns:a16="http://schemas.microsoft.com/office/drawing/2014/main" id="{D457EEA1-EE6E-5641-BC9D-32F77ED4FCD2}"/>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1282481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25E9-510D-9A43-ABA7-60CD858FF57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D8683B1-AF24-484B-99E8-9A0E9A54A2B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AAEC10-C19E-7C42-9424-2B52187C9612}"/>
              </a:ext>
            </a:extLst>
          </p:cNvPr>
          <p:cNvSpPr>
            <a:spLocks noGrp="1"/>
          </p:cNvSpPr>
          <p:nvPr>
            <p:ph type="dt" sz="half" idx="10"/>
          </p:nvPr>
        </p:nvSpPr>
        <p:spPr/>
        <p:txBody>
          <a:bodyPr/>
          <a:lstStyle/>
          <a:p>
            <a:fld id="{27FD614A-3D0C-DF48-94DF-EE3ABBD72146}" type="datetime1">
              <a:rPr lang="en-IN" smtClean="0"/>
              <a:t>09-02-2025</a:t>
            </a:fld>
            <a:endParaRPr lang="en-US"/>
          </a:p>
        </p:txBody>
      </p:sp>
      <p:sp>
        <p:nvSpPr>
          <p:cNvPr id="5" name="Footer Placeholder 4">
            <a:extLst>
              <a:ext uri="{FF2B5EF4-FFF2-40B4-BE49-F238E27FC236}">
                <a16:creationId xmlns:a16="http://schemas.microsoft.com/office/drawing/2014/main" id="{7965AC96-82C6-6847-AAB8-9656430D4C4A}"/>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A6D7D3EE-9370-0948-BD79-3CB6C35B4AB3}"/>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964215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725DCB-DD86-1040-A850-8CE06749AE2A}"/>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088E176-1C2D-DE42-82FB-93DE9F74C6F1}"/>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8DFBEE-DE4C-144F-A827-BBEB57B93D1C}"/>
              </a:ext>
            </a:extLst>
          </p:cNvPr>
          <p:cNvSpPr>
            <a:spLocks noGrp="1"/>
          </p:cNvSpPr>
          <p:nvPr>
            <p:ph type="dt" sz="half" idx="10"/>
          </p:nvPr>
        </p:nvSpPr>
        <p:spPr/>
        <p:txBody>
          <a:bodyPr/>
          <a:lstStyle/>
          <a:p>
            <a:fld id="{A1E64A8E-5847-804B-A33F-AB478EEFBBE9}" type="datetime1">
              <a:rPr lang="en-IN" smtClean="0"/>
              <a:t>09-02-2025</a:t>
            </a:fld>
            <a:endParaRPr lang="en-US"/>
          </a:p>
        </p:txBody>
      </p:sp>
      <p:sp>
        <p:nvSpPr>
          <p:cNvPr id="5" name="Footer Placeholder 4">
            <a:extLst>
              <a:ext uri="{FF2B5EF4-FFF2-40B4-BE49-F238E27FC236}">
                <a16:creationId xmlns:a16="http://schemas.microsoft.com/office/drawing/2014/main" id="{AB19D34F-E497-3B46-8580-65EC5412C361}"/>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A218FB9A-3085-274A-A897-EBB8141DA71A}"/>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1635620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9DB248-951B-4A08-89C0-1A04759655FD}" type="datetimeFigureOut">
              <a:rPr lang="en-US" smtClean="0"/>
              <a:pPr/>
              <a:t>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F1B469-8EDD-4792-997A-6E7E30531BA2}" type="slidenum">
              <a:rPr lang="en-US" smtClean="0"/>
              <a:pPr/>
              <a:t>‹#›</a:t>
            </a:fld>
            <a:endParaRPr lang="en-US"/>
          </a:p>
        </p:txBody>
      </p:sp>
      <p:sp>
        <p:nvSpPr>
          <p:cNvPr id="5" name="Title 4">
            <a:extLst>
              <a:ext uri="{FF2B5EF4-FFF2-40B4-BE49-F238E27FC236}">
                <a16:creationId xmlns:a16="http://schemas.microsoft.com/office/drawing/2014/main" id="{3D83D3F4-CC23-40FE-8479-3B87E8C10D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3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ab Foot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D24154-691F-B64D-B6C7-236BB2569036}"/>
              </a:ext>
            </a:extLst>
          </p:cNvPr>
          <p:cNvSpPr>
            <a:spLocks noGrp="1"/>
          </p:cNvSpPr>
          <p:nvPr>
            <p:ph type="ftr" sz="quarter" idx="11"/>
          </p:nvPr>
        </p:nvSpPr>
        <p:spPr/>
        <p:txBody>
          <a:bodyPr/>
          <a:lstStyle/>
          <a:p>
            <a:r>
              <a:rPr lang="en-US"/>
              <a:t>HydroSense\</a:t>
            </a:r>
          </a:p>
        </p:txBody>
      </p:sp>
    </p:spTree>
    <p:extLst>
      <p:ext uri="{BB962C8B-B14F-4D97-AF65-F5344CB8AC3E}">
        <p14:creationId xmlns:p14="http://schemas.microsoft.com/office/powerpoint/2010/main" val="549635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647C-39C0-BD46-93CB-452FA8D0B97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3B86EDF-2363-E944-B3B2-153764AB11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F6FC3E0-E18F-1649-9D86-F483A269CA04}"/>
              </a:ext>
            </a:extLst>
          </p:cNvPr>
          <p:cNvSpPr>
            <a:spLocks noGrp="1"/>
          </p:cNvSpPr>
          <p:nvPr>
            <p:ph type="dt" sz="half" idx="10"/>
          </p:nvPr>
        </p:nvSpPr>
        <p:spPr/>
        <p:txBody>
          <a:bodyPr/>
          <a:lstStyle/>
          <a:p>
            <a:fld id="{227ED38A-88C3-8340-A4AF-92A3A56ACE09}" type="datetime1">
              <a:rPr lang="en-IN" smtClean="0"/>
              <a:t>09-02-2025</a:t>
            </a:fld>
            <a:endParaRPr lang="en-US"/>
          </a:p>
        </p:txBody>
      </p:sp>
      <p:sp>
        <p:nvSpPr>
          <p:cNvPr id="5" name="Footer Placeholder 4">
            <a:extLst>
              <a:ext uri="{FF2B5EF4-FFF2-40B4-BE49-F238E27FC236}">
                <a16:creationId xmlns:a16="http://schemas.microsoft.com/office/drawing/2014/main" id="{771E4F87-2B31-1A4A-9E0C-21BA50D8FCDE}"/>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485E12B7-A36C-6845-9FC4-033703E8ECC8}"/>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924902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BD19-3BE0-114A-BBE2-2CD6FFA05D2B}"/>
              </a:ext>
            </a:extLst>
          </p:cNvPr>
          <p:cNvSpPr>
            <a:spLocks noGrp="1"/>
          </p:cNvSpPr>
          <p:nvPr>
            <p:ph type="title"/>
          </p:nvPr>
        </p:nvSpPr>
        <p:spPr>
          <a:xfrm>
            <a:off x="337158" y="68708"/>
            <a:ext cx="10515600" cy="574325"/>
          </a:xfrm>
        </p:spPr>
        <p:txBody>
          <a:bodyPr>
            <a:normAutofit/>
          </a:bodyPr>
          <a:lstStyle>
            <a:lvl1pPr>
              <a:defRPr sz="28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4882C92B-9938-1843-872D-45B3B00B94DB}"/>
              </a:ext>
            </a:extLst>
          </p:cNvPr>
          <p:cNvSpPr>
            <a:spLocks noGrp="1"/>
          </p:cNvSpPr>
          <p:nvPr>
            <p:ph idx="1"/>
          </p:nvPr>
        </p:nvSpPr>
        <p:spPr>
          <a:xfrm>
            <a:off x="337158" y="784420"/>
            <a:ext cx="10723323" cy="5289159"/>
          </a:xfrm>
        </p:spPr>
        <p:txBody>
          <a:bodyPr/>
          <a:lstStyle>
            <a:lvl1pPr>
              <a:defRPr sz="2000"/>
            </a:lvl1pPr>
            <a:lvl2pPr>
              <a:defRPr sz="1800"/>
            </a:lvl2pPr>
            <a:lvl3pPr>
              <a:defRPr sz="1800"/>
            </a:lvl3pPr>
            <a:lvl4pPr>
              <a:defRPr sz="1800"/>
            </a:lvl4pPr>
            <a:lvl5pP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9B5569AC-E521-E040-A2FC-D439EA31EF21}"/>
              </a:ext>
            </a:extLst>
          </p:cNvPr>
          <p:cNvSpPr>
            <a:spLocks noGrp="1"/>
          </p:cNvSpPr>
          <p:nvPr>
            <p:ph type="dt" sz="half" idx="10"/>
          </p:nvPr>
        </p:nvSpPr>
        <p:spPr/>
        <p:txBody>
          <a:bodyPr/>
          <a:lstStyle/>
          <a:p>
            <a:fld id="{F34390AB-836D-4842-9F34-C76CA12A932C}" type="datetime1">
              <a:rPr lang="en-IN" smtClean="0"/>
              <a:t>09-02-2025</a:t>
            </a:fld>
            <a:endParaRPr lang="en-US"/>
          </a:p>
        </p:txBody>
      </p:sp>
      <p:sp>
        <p:nvSpPr>
          <p:cNvPr id="5" name="Footer Placeholder 4">
            <a:extLst>
              <a:ext uri="{FF2B5EF4-FFF2-40B4-BE49-F238E27FC236}">
                <a16:creationId xmlns:a16="http://schemas.microsoft.com/office/drawing/2014/main" id="{0B0BEFBA-5CDD-284B-85A2-03FB5F7A03F2}"/>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96EFA37B-ED1E-0A4B-A109-2EA5A86975FC}"/>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2299119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AFB1-4B6A-C74B-A59F-7621A22856D2}"/>
              </a:ext>
            </a:extLst>
          </p:cNvPr>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143D270-4EA4-C64B-A2E6-333EF8EDE52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FE71234-DDB8-9042-890A-799239B37531}"/>
              </a:ext>
            </a:extLst>
          </p:cNvPr>
          <p:cNvSpPr>
            <a:spLocks noGrp="1"/>
          </p:cNvSpPr>
          <p:nvPr>
            <p:ph type="dt" sz="half" idx="10"/>
          </p:nvPr>
        </p:nvSpPr>
        <p:spPr/>
        <p:txBody>
          <a:bodyPr/>
          <a:lstStyle/>
          <a:p>
            <a:fld id="{1BAD1EF1-EE1F-2748-8CA2-F2316B8D4C76}" type="datetime1">
              <a:rPr lang="en-IN" smtClean="0"/>
              <a:t>09-02-2025</a:t>
            </a:fld>
            <a:endParaRPr lang="en-US"/>
          </a:p>
        </p:txBody>
      </p:sp>
      <p:sp>
        <p:nvSpPr>
          <p:cNvPr id="5" name="Footer Placeholder 4">
            <a:extLst>
              <a:ext uri="{FF2B5EF4-FFF2-40B4-BE49-F238E27FC236}">
                <a16:creationId xmlns:a16="http://schemas.microsoft.com/office/drawing/2014/main" id="{50E41153-1329-914D-9EA7-F12344E1C693}"/>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5CFCA90D-1C1D-0641-B522-945EDA625AFC}"/>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12162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BE97-EF5D-2949-A6EC-3D597ED5E9B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2A8154-C7B4-5949-9C55-2A576070794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3867AE5-1A6A-864F-B1D5-548430F4453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DA45A08-5862-6E4D-A50D-D57639121E9F}"/>
              </a:ext>
            </a:extLst>
          </p:cNvPr>
          <p:cNvSpPr>
            <a:spLocks noGrp="1"/>
          </p:cNvSpPr>
          <p:nvPr>
            <p:ph type="dt" sz="half" idx="10"/>
          </p:nvPr>
        </p:nvSpPr>
        <p:spPr/>
        <p:txBody>
          <a:bodyPr/>
          <a:lstStyle/>
          <a:p>
            <a:fld id="{890272B0-6A54-4546-A8F8-46B527FFCA55}" type="datetime1">
              <a:rPr lang="en-IN" smtClean="0"/>
              <a:t>09-02-2025</a:t>
            </a:fld>
            <a:endParaRPr lang="en-US"/>
          </a:p>
        </p:txBody>
      </p:sp>
      <p:sp>
        <p:nvSpPr>
          <p:cNvPr id="6" name="Footer Placeholder 5">
            <a:extLst>
              <a:ext uri="{FF2B5EF4-FFF2-40B4-BE49-F238E27FC236}">
                <a16:creationId xmlns:a16="http://schemas.microsoft.com/office/drawing/2014/main" id="{753C3DC2-17F6-F842-9530-12702D772149}"/>
              </a:ext>
            </a:extLst>
          </p:cNvPr>
          <p:cNvSpPr>
            <a:spLocks noGrp="1"/>
          </p:cNvSpPr>
          <p:nvPr>
            <p:ph type="ftr" sz="quarter" idx="11"/>
          </p:nvPr>
        </p:nvSpPr>
        <p:spPr/>
        <p:txBody>
          <a:bodyPr/>
          <a:lstStyle/>
          <a:p>
            <a:r>
              <a:rPr lang="en-US"/>
              <a:t>HydroSense\</a:t>
            </a:r>
          </a:p>
        </p:txBody>
      </p:sp>
      <p:sp>
        <p:nvSpPr>
          <p:cNvPr id="7" name="Slide Number Placeholder 6">
            <a:extLst>
              <a:ext uri="{FF2B5EF4-FFF2-40B4-BE49-F238E27FC236}">
                <a16:creationId xmlns:a16="http://schemas.microsoft.com/office/drawing/2014/main" id="{4ABEDD41-7F6B-B54A-B8BE-1C4786D6A6A1}"/>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1848709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C4E3D-F535-9D4D-A47A-A733F65A50D4}"/>
              </a:ext>
            </a:extLst>
          </p:cNvPr>
          <p:cNvSpPr>
            <a:spLocks noGrp="1"/>
          </p:cNvSpPr>
          <p:nvPr>
            <p:ph type="title"/>
          </p:nvPr>
        </p:nvSpPr>
        <p:spPr>
          <a:xfrm>
            <a:off x="839788" y="365127"/>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7724B22-2C40-314E-82A0-C1A3E7575BF3}"/>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D33B5E9-D616-AC44-B7AF-0FC644013857}"/>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BFE65D9-E4FF-9A48-9669-5B7F7949FDA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C96EA46-6E3C-BD43-B30C-CEF27466DDCF}"/>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FC1A53B-FA6F-7D4D-8A09-16FC248E5B4D}"/>
              </a:ext>
            </a:extLst>
          </p:cNvPr>
          <p:cNvSpPr>
            <a:spLocks noGrp="1"/>
          </p:cNvSpPr>
          <p:nvPr>
            <p:ph type="dt" sz="half" idx="10"/>
          </p:nvPr>
        </p:nvSpPr>
        <p:spPr/>
        <p:txBody>
          <a:bodyPr/>
          <a:lstStyle/>
          <a:p>
            <a:fld id="{87810B28-F3AD-DD4C-B9DA-D124D0F78906}" type="datetime1">
              <a:rPr lang="en-IN" smtClean="0"/>
              <a:t>09-02-2025</a:t>
            </a:fld>
            <a:endParaRPr lang="en-US"/>
          </a:p>
        </p:txBody>
      </p:sp>
      <p:sp>
        <p:nvSpPr>
          <p:cNvPr id="8" name="Footer Placeholder 7">
            <a:extLst>
              <a:ext uri="{FF2B5EF4-FFF2-40B4-BE49-F238E27FC236}">
                <a16:creationId xmlns:a16="http://schemas.microsoft.com/office/drawing/2014/main" id="{2F05A650-442B-2947-B04A-300D8BBF4EC0}"/>
              </a:ext>
            </a:extLst>
          </p:cNvPr>
          <p:cNvSpPr>
            <a:spLocks noGrp="1"/>
          </p:cNvSpPr>
          <p:nvPr>
            <p:ph type="ftr" sz="quarter" idx="11"/>
          </p:nvPr>
        </p:nvSpPr>
        <p:spPr/>
        <p:txBody>
          <a:bodyPr/>
          <a:lstStyle/>
          <a:p>
            <a:r>
              <a:rPr lang="en-US"/>
              <a:t>HydroSense\</a:t>
            </a:r>
          </a:p>
        </p:txBody>
      </p:sp>
      <p:sp>
        <p:nvSpPr>
          <p:cNvPr id="9" name="Slide Number Placeholder 8">
            <a:extLst>
              <a:ext uri="{FF2B5EF4-FFF2-40B4-BE49-F238E27FC236}">
                <a16:creationId xmlns:a16="http://schemas.microsoft.com/office/drawing/2014/main" id="{70DA8CCE-195A-C64F-B041-FC38D772F64E}"/>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2315485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B1B8-64CF-CF48-958E-E7EEC14AA34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565028C-7BFE-6540-8976-2744E8510504}"/>
              </a:ext>
            </a:extLst>
          </p:cNvPr>
          <p:cNvSpPr>
            <a:spLocks noGrp="1"/>
          </p:cNvSpPr>
          <p:nvPr>
            <p:ph type="dt" sz="half" idx="10"/>
          </p:nvPr>
        </p:nvSpPr>
        <p:spPr/>
        <p:txBody>
          <a:bodyPr/>
          <a:lstStyle/>
          <a:p>
            <a:fld id="{86950EEE-4AC3-CC4B-AF44-8DEF20A242B8}" type="datetime1">
              <a:rPr lang="en-IN" smtClean="0"/>
              <a:t>09-02-2025</a:t>
            </a:fld>
            <a:endParaRPr lang="en-US"/>
          </a:p>
        </p:txBody>
      </p:sp>
      <p:sp>
        <p:nvSpPr>
          <p:cNvPr id="4" name="Footer Placeholder 3">
            <a:extLst>
              <a:ext uri="{FF2B5EF4-FFF2-40B4-BE49-F238E27FC236}">
                <a16:creationId xmlns:a16="http://schemas.microsoft.com/office/drawing/2014/main" id="{39895AB0-8B15-6047-945C-87FED39B3379}"/>
              </a:ext>
            </a:extLst>
          </p:cNvPr>
          <p:cNvSpPr>
            <a:spLocks noGrp="1"/>
          </p:cNvSpPr>
          <p:nvPr>
            <p:ph type="ftr" sz="quarter" idx="11"/>
          </p:nvPr>
        </p:nvSpPr>
        <p:spPr/>
        <p:txBody>
          <a:bodyPr/>
          <a:lstStyle/>
          <a:p>
            <a:r>
              <a:rPr lang="en-US"/>
              <a:t>HydroSense\</a:t>
            </a:r>
          </a:p>
        </p:txBody>
      </p:sp>
      <p:sp>
        <p:nvSpPr>
          <p:cNvPr id="5" name="Slide Number Placeholder 4">
            <a:extLst>
              <a:ext uri="{FF2B5EF4-FFF2-40B4-BE49-F238E27FC236}">
                <a16:creationId xmlns:a16="http://schemas.microsoft.com/office/drawing/2014/main" id="{B1F779F5-8F07-B648-8721-A6B3B253FC5B}"/>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556731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F244-6F40-F74B-AB09-83F9BC3E79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BB886D-0945-EC4B-AA19-5ACF7F7E705D}"/>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34D42F9-15EB-6B4C-B133-E81CEC9C2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7712FE-7657-7C4A-B662-91F57FA157F7}"/>
              </a:ext>
            </a:extLst>
          </p:cNvPr>
          <p:cNvSpPr>
            <a:spLocks noGrp="1"/>
          </p:cNvSpPr>
          <p:nvPr>
            <p:ph type="dt" sz="half" idx="10"/>
          </p:nvPr>
        </p:nvSpPr>
        <p:spPr/>
        <p:txBody>
          <a:bodyPr/>
          <a:lstStyle/>
          <a:p>
            <a:fld id="{95B58DAB-D5F5-0945-956C-6FE5875383B9}" type="datetime1">
              <a:rPr lang="en-IN" smtClean="0"/>
              <a:t>09-02-2025</a:t>
            </a:fld>
            <a:endParaRPr lang="en-US"/>
          </a:p>
        </p:txBody>
      </p:sp>
      <p:sp>
        <p:nvSpPr>
          <p:cNvPr id="6" name="Footer Placeholder 5">
            <a:extLst>
              <a:ext uri="{FF2B5EF4-FFF2-40B4-BE49-F238E27FC236}">
                <a16:creationId xmlns:a16="http://schemas.microsoft.com/office/drawing/2014/main" id="{F8DF9812-0B0E-8B4E-B974-AED246831EED}"/>
              </a:ext>
            </a:extLst>
          </p:cNvPr>
          <p:cNvSpPr>
            <a:spLocks noGrp="1"/>
          </p:cNvSpPr>
          <p:nvPr>
            <p:ph type="ftr" sz="quarter" idx="11"/>
          </p:nvPr>
        </p:nvSpPr>
        <p:spPr/>
        <p:txBody>
          <a:bodyPr/>
          <a:lstStyle/>
          <a:p>
            <a:r>
              <a:rPr lang="en-US"/>
              <a:t>HydroSense\</a:t>
            </a:r>
          </a:p>
        </p:txBody>
      </p:sp>
      <p:sp>
        <p:nvSpPr>
          <p:cNvPr id="7" name="Slide Number Placeholder 6">
            <a:extLst>
              <a:ext uri="{FF2B5EF4-FFF2-40B4-BE49-F238E27FC236}">
                <a16:creationId xmlns:a16="http://schemas.microsoft.com/office/drawing/2014/main" id="{BF2DD631-5A00-6741-95DE-47493F50E365}"/>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528461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D30F0-8065-CF46-8C34-7633B07932A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F6404BAB-EEB7-2F41-A1EA-2D5AB5CCE1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24924CCB-3E7C-9D4F-9AAE-024F39AD57A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88168-E396-CB41-89CC-7EF6A20D5541}" type="datetime1">
              <a:rPr lang="en-IN" smtClean="0"/>
              <a:t>09-02-2025</a:t>
            </a:fld>
            <a:endParaRPr lang="en-US"/>
          </a:p>
        </p:txBody>
      </p:sp>
      <p:sp>
        <p:nvSpPr>
          <p:cNvPr id="5" name="Footer Placeholder 4">
            <a:extLst>
              <a:ext uri="{FF2B5EF4-FFF2-40B4-BE49-F238E27FC236}">
                <a16:creationId xmlns:a16="http://schemas.microsoft.com/office/drawing/2014/main" id="{E412962B-3F82-C740-BB6F-5609167289FE}"/>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HydroSense\</a:t>
            </a:r>
          </a:p>
        </p:txBody>
      </p:sp>
      <p:sp>
        <p:nvSpPr>
          <p:cNvPr id="6" name="Slide Number Placeholder 5">
            <a:extLst>
              <a:ext uri="{FF2B5EF4-FFF2-40B4-BE49-F238E27FC236}">
                <a16:creationId xmlns:a16="http://schemas.microsoft.com/office/drawing/2014/main" id="{4D85D511-91F4-934A-8FCB-D48B7975079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F9052F-D4DD-D145-84E4-8EC3C66C4C00}" type="slidenum">
              <a:rPr lang="en-US" smtClean="0"/>
              <a:t>‹#›</a:t>
            </a:fld>
            <a:endParaRPr lang="en-US"/>
          </a:p>
        </p:txBody>
      </p:sp>
      <p:sp>
        <p:nvSpPr>
          <p:cNvPr id="11" name="Slide Number Placeholder 3">
            <a:extLst>
              <a:ext uri="{FF2B5EF4-FFF2-40B4-BE49-F238E27FC236}">
                <a16:creationId xmlns:a16="http://schemas.microsoft.com/office/drawing/2014/main" id="{C5984FDA-1480-D091-1A86-067F105E95B9}"/>
              </a:ext>
            </a:extLst>
          </p:cNvPr>
          <p:cNvSpPr txBox="1">
            <a:spLocks/>
          </p:cNvSpPr>
          <p:nvPr userDrawn="1"/>
        </p:nvSpPr>
        <p:spPr>
          <a:xfrm>
            <a:off x="11628581" y="6467559"/>
            <a:ext cx="353209" cy="23511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F9052F-D4DD-D145-84E4-8EC3C66C4C00}" type="slidenum">
              <a:rPr lang="en-US" smtClean="0">
                <a:solidFill>
                  <a:srgbClr val="0B3C91"/>
                </a:solidFill>
                <a:latin typeface="Helvetica Neue" panose="02000503000000020004" pitchFamily="2" charset="0"/>
                <a:ea typeface="Helvetica Neue" panose="02000503000000020004" pitchFamily="2" charset="0"/>
                <a:cs typeface="Helvetica Neue" panose="02000503000000020004" pitchFamily="2" charset="0"/>
              </a:rPr>
              <a:pPr/>
              <a:t>‹#›</a:t>
            </a:fld>
            <a:endParaRPr lang="en-US" dirty="0">
              <a:solidFill>
                <a:srgbClr val="0B3C9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3" name="Group 12">
            <a:extLst>
              <a:ext uri="{FF2B5EF4-FFF2-40B4-BE49-F238E27FC236}">
                <a16:creationId xmlns:a16="http://schemas.microsoft.com/office/drawing/2014/main" id="{27A66BA9-0DE1-9FDC-AE67-AD2D75D268ED}"/>
              </a:ext>
            </a:extLst>
          </p:cNvPr>
          <p:cNvGrpSpPr/>
          <p:nvPr userDrawn="1"/>
        </p:nvGrpSpPr>
        <p:grpSpPr>
          <a:xfrm>
            <a:off x="304800" y="6444364"/>
            <a:ext cx="11582400" cy="205757"/>
            <a:chOff x="304800" y="6499842"/>
            <a:chExt cx="11582400" cy="205757"/>
          </a:xfrm>
        </p:grpSpPr>
        <p:cxnSp>
          <p:nvCxnSpPr>
            <p:cNvPr id="14" name="Straight Connector 13">
              <a:extLst>
                <a:ext uri="{FF2B5EF4-FFF2-40B4-BE49-F238E27FC236}">
                  <a16:creationId xmlns:a16="http://schemas.microsoft.com/office/drawing/2014/main" id="{6459DF83-7CF5-99BA-00DA-9316A963FF55}"/>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FC489E-1717-1AE9-6D15-89FDAD7F8039}"/>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3F6504-E4AC-1228-B7D5-F54024013AAF}"/>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17" name="Slide Number Placeholder 3">
            <a:extLst>
              <a:ext uri="{FF2B5EF4-FFF2-40B4-BE49-F238E27FC236}">
                <a16:creationId xmlns:a16="http://schemas.microsoft.com/office/drawing/2014/main" id="{B34945B4-76FE-EBBC-9632-71545F632F40}"/>
              </a:ext>
            </a:extLst>
          </p:cNvPr>
          <p:cNvSpPr txBox="1">
            <a:spLocks/>
          </p:cNvSpPr>
          <p:nvPr userDrawn="1"/>
        </p:nvSpPr>
        <p:spPr>
          <a:xfrm>
            <a:off x="11628581" y="6467559"/>
            <a:ext cx="353209" cy="23511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F9052F-D4DD-D145-84E4-8EC3C66C4C00}" type="slidenum">
              <a:rPr lang="en-US" smtClean="0">
                <a:solidFill>
                  <a:srgbClr val="0B3C91"/>
                </a:solidFill>
                <a:latin typeface="Helvetica Neue" panose="02000503000000020004" pitchFamily="2" charset="0"/>
                <a:ea typeface="Helvetica Neue" panose="02000503000000020004" pitchFamily="2" charset="0"/>
                <a:cs typeface="Helvetica Neue" panose="02000503000000020004" pitchFamily="2" charset="0"/>
              </a:rPr>
              <a:pPr/>
              <a:t>‹#›</a:t>
            </a:fld>
            <a:endParaRPr lang="en-US" dirty="0">
              <a:solidFill>
                <a:srgbClr val="0B3C9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ECE4143D-CC03-66CD-A869-011046901CE3}"/>
              </a:ext>
            </a:extLst>
          </p:cNvPr>
          <p:cNvSpPr txBox="1"/>
          <p:nvPr userDrawn="1"/>
        </p:nvSpPr>
        <p:spPr>
          <a:xfrm>
            <a:off x="9312649" y="6467559"/>
            <a:ext cx="1842171" cy="253916"/>
          </a:xfrm>
          <a:prstGeom prst="rect">
            <a:avLst/>
          </a:prstGeom>
          <a:noFill/>
        </p:spPr>
        <p:txBody>
          <a:bodyPr wrap="none" rtlCol="0">
            <a:spAutoFit/>
          </a:bodyPr>
          <a:lstStyle/>
          <a:p>
            <a:r>
              <a:rPr lang="en-US" sz="1050" b="1" dirty="0">
                <a:solidFill>
                  <a:srgbClr val="0B3C91"/>
                </a:solidFill>
                <a:latin typeface="Helvetica Neue" panose="02000503000000020004" pitchFamily="2" charset="0"/>
                <a:ea typeface="Helvetica Neue" panose="02000503000000020004" pitchFamily="2" charset="0"/>
                <a:cs typeface="Helvetica Neue" panose="02000503000000020004" pitchFamily="2" charset="0"/>
              </a:rPr>
              <a:t>HydroSense Lab, IIT Delhi</a:t>
            </a:r>
          </a:p>
        </p:txBody>
      </p:sp>
    </p:spTree>
    <p:extLst>
      <p:ext uri="{BB962C8B-B14F-4D97-AF65-F5344CB8AC3E}">
        <p14:creationId xmlns:p14="http://schemas.microsoft.com/office/powerpoint/2010/main" val="434619331"/>
      </p:ext>
    </p:extLst>
  </p:cSld>
  <p:clrMap bg1="lt1" tx1="dk1" bg2="lt2" tx2="dk2" accent1="accent1" accent2="accent2" accent3="accent3" accent4="accent4" accent5="accent5" accent6="accent6" hlink="hlink" folHlink="folHlink"/>
  <p:sldLayoutIdLst>
    <p:sldLayoutId id="2147483674" r:id="rId1"/>
    <p:sldLayoutId id="2147483668" r:id="rId2"/>
    <p:sldLayoutId id="2147483662" r:id="rId3"/>
    <p:sldLayoutId id="2147483663" r:id="rId4"/>
    <p:sldLayoutId id="2147483664" r:id="rId5"/>
    <p:sldLayoutId id="2147483665" r:id="rId6"/>
    <p:sldLayoutId id="2147483666" r:id="rId7"/>
    <p:sldLayoutId id="2147483667"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panose="020005030000000200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005030000000200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005030000000200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DCFB13-08A7-DF42-B2AA-B071CB16DF18}"/>
              </a:ext>
            </a:extLst>
          </p:cNvPr>
          <p:cNvSpPr/>
          <p:nvPr/>
        </p:nvSpPr>
        <p:spPr>
          <a:xfrm>
            <a:off x="223338" y="471134"/>
            <a:ext cx="11582400" cy="4859396"/>
          </a:xfrm>
          <a:prstGeom prst="rect">
            <a:avLst/>
          </a:prstGeom>
          <a:solidFill>
            <a:srgbClr val="0B3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C17D3EF3-1017-6F49-B201-125A345E25A7}"/>
              </a:ext>
            </a:extLst>
          </p:cNvPr>
          <p:cNvPicPr>
            <a:picLocks noChangeAspect="1"/>
          </p:cNvPicPr>
          <p:nvPr/>
        </p:nvPicPr>
        <p:blipFill>
          <a:blip r:embed="rId3"/>
          <a:srcRect/>
          <a:stretch/>
        </p:blipFill>
        <p:spPr>
          <a:xfrm>
            <a:off x="4510240" y="5344960"/>
            <a:ext cx="1504298" cy="1489868"/>
          </a:xfrm>
          <a:prstGeom prst="rect">
            <a:avLst/>
          </a:prstGeom>
        </p:spPr>
      </p:pic>
      <p:pic>
        <p:nvPicPr>
          <p:cNvPr id="2" name="Picture 1">
            <a:extLst>
              <a:ext uri="{FF2B5EF4-FFF2-40B4-BE49-F238E27FC236}">
                <a16:creationId xmlns:a16="http://schemas.microsoft.com/office/drawing/2014/main" id="{F741CA8F-4D8B-39CC-0860-8DE79D067B3A}"/>
              </a:ext>
            </a:extLst>
          </p:cNvPr>
          <p:cNvPicPr>
            <a:picLocks noChangeAspect="1"/>
          </p:cNvPicPr>
          <p:nvPr/>
        </p:nvPicPr>
        <p:blipFill>
          <a:blip r:embed="rId4"/>
          <a:srcRect/>
          <a:stretch/>
        </p:blipFill>
        <p:spPr>
          <a:xfrm>
            <a:off x="6329148" y="5330530"/>
            <a:ext cx="1504298" cy="1504298"/>
          </a:xfrm>
          <a:prstGeom prst="rect">
            <a:avLst/>
          </a:prstGeom>
        </p:spPr>
      </p:pic>
      <p:sp>
        <p:nvSpPr>
          <p:cNvPr id="3" name="TextBox 2">
            <a:extLst>
              <a:ext uri="{FF2B5EF4-FFF2-40B4-BE49-F238E27FC236}">
                <a16:creationId xmlns:a16="http://schemas.microsoft.com/office/drawing/2014/main" id="{B441B278-45C1-9ABA-1B25-1503AD62EEF6}"/>
              </a:ext>
            </a:extLst>
          </p:cNvPr>
          <p:cNvSpPr txBox="1"/>
          <p:nvPr/>
        </p:nvSpPr>
        <p:spPr>
          <a:xfrm>
            <a:off x="465084" y="2332022"/>
            <a:ext cx="6207565" cy="923330"/>
          </a:xfrm>
          <a:prstGeom prst="rect">
            <a:avLst/>
          </a:prstGeom>
          <a:noFill/>
        </p:spPr>
        <p:txBody>
          <a:bodyPr wrap="square" rtlCol="0">
            <a:spAutoFit/>
          </a:bodyPr>
          <a:lstStyle/>
          <a:p>
            <a:r>
              <a:rPr lang="en-US" u="sng"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Sidhan V </a:t>
            </a:r>
            <a:r>
              <a:rPr lang="en-US" u="sng"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V</a:t>
            </a:r>
            <a:endParaRPr lang="en-US" u="sng"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PhD Student</a:t>
            </a:r>
          </a:p>
          <a:p>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Indian Institute of Technology Delhi</a:t>
            </a:r>
          </a:p>
        </p:txBody>
      </p:sp>
      <p:sp>
        <p:nvSpPr>
          <p:cNvPr id="4" name="TextBox 3">
            <a:extLst>
              <a:ext uri="{FF2B5EF4-FFF2-40B4-BE49-F238E27FC236}">
                <a16:creationId xmlns:a16="http://schemas.microsoft.com/office/drawing/2014/main" id="{0EE1F2DF-FACB-C606-8231-CCD2BC359E13}"/>
              </a:ext>
            </a:extLst>
          </p:cNvPr>
          <p:cNvSpPr txBox="1"/>
          <p:nvPr/>
        </p:nvSpPr>
        <p:spPr>
          <a:xfrm>
            <a:off x="223338" y="6056721"/>
            <a:ext cx="5825649" cy="923330"/>
          </a:xfrm>
          <a:prstGeom prst="rect">
            <a:avLst/>
          </a:prstGeom>
          <a:noFill/>
        </p:spPr>
        <p:txBody>
          <a:bodyPr wrap="square" lIns="91440" tIns="45720" rIns="91440" bIns="45720" rtlCol="0" anchor="t">
            <a:spAutoFit/>
          </a:bodyPr>
          <a:lstStyle/>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a:ea typeface="Helvetica Neue" panose="02000503000000020004" pitchFamily="2" charset="0"/>
                <a:cs typeface="Helvetica Neue" panose="02000503000000020004" pitchFamily="2" charset="0"/>
              </a:rPr>
              <a:t>29</a:t>
            </a:r>
            <a:r>
              <a:rPr lang="en-US" baseline="30000" dirty="0">
                <a:latin typeface="Helvetica Neue"/>
                <a:ea typeface="Helvetica Neue" panose="02000503000000020004" pitchFamily="2" charset="0"/>
                <a:cs typeface="Helvetica Neue" panose="02000503000000020004" pitchFamily="2" charset="0"/>
              </a:rPr>
              <a:t> </a:t>
            </a:r>
            <a:r>
              <a:rPr lang="en-US" dirty="0">
                <a:latin typeface="Helvetica Neue"/>
                <a:ea typeface="Helvetica Neue" panose="02000503000000020004" pitchFamily="2" charset="0"/>
                <a:cs typeface="Helvetica Neue" panose="02000503000000020004" pitchFamily="2" charset="0"/>
              </a:rPr>
              <a:t> Sept 2024</a:t>
            </a:r>
          </a:p>
          <a:p>
            <a:endParaRPr lang="en-US" dirty="0">
              <a:latin typeface="Helvetica Neue"/>
              <a:ea typeface="Helvetica Neue" panose="02000503000000020004" pitchFamily="2" charset="0"/>
              <a:cs typeface="Helvetica Neue" panose="02000503000000020004" pitchFamily="2" charset="0"/>
            </a:endParaRPr>
          </a:p>
        </p:txBody>
      </p:sp>
      <p:pic>
        <p:nvPicPr>
          <p:cNvPr id="1028" name="Picture 4" descr="The water cycle plays a crucial role in both droughts and floods. Let's explore how it works:\n\n1. Droughts:\n   - During prolonged dry periods, the ground becomes parched and loses its ability to absorb water effectively.\n   - When rain finally arrives after a drought, the dry ground cannot absorb the water properly, leading to flash floods as the water runs off instead of being absorbed into the soil. The longer the drought persists, the more water is needed to revive the land.\n\n2. Floods:\n   - Heavy rainfall can saturate the soil and cause rivers and streams to rise.\n   - If rain continues, the capacity of these water bodies to hold more water decreases, making them prone to overflow during subsequent storms. Lack of rain stresses vegetation and supplemental water reserves, which may not recover before the next dry spell.">
            <a:extLst>
              <a:ext uri="{FF2B5EF4-FFF2-40B4-BE49-F238E27FC236}">
                <a16:creationId xmlns:a16="http://schemas.microsoft.com/office/drawing/2014/main" id="{D554A7E0-5B23-D19F-7B51-A2A3F77D56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4788" y="719157"/>
            <a:ext cx="4149059" cy="41490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
            <a:extLst>
              <a:ext uri="{FF2B5EF4-FFF2-40B4-BE49-F238E27FC236}">
                <a16:creationId xmlns:a16="http://schemas.microsoft.com/office/drawing/2014/main" id="{2FCCAEBF-D350-7814-51DF-41164AEDF21F}"/>
              </a:ext>
            </a:extLst>
          </p:cNvPr>
          <p:cNvSpPr txBox="1"/>
          <p:nvPr/>
        </p:nvSpPr>
        <p:spPr>
          <a:xfrm>
            <a:off x="465084" y="3602648"/>
            <a:ext cx="5630916" cy="120032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solidFill>
                  <a:schemeClr val="bg1"/>
                </a:solidFill>
                <a:latin typeface="Helvetica Neue"/>
                <a:ea typeface="Helvetica Neue" panose="02000503000000020004" pitchFamily="2" charset="0"/>
                <a:cs typeface="Helvetica Neue" panose="02000503000000020004" pitchFamily="2" charset="0"/>
              </a:rPr>
              <a:t>Supervisor: Prof. </a:t>
            </a:r>
            <a:r>
              <a:rPr lang="en-US" u="sng" dirty="0" err="1">
                <a:solidFill>
                  <a:schemeClr val="bg1"/>
                </a:solidFill>
                <a:latin typeface="Helvetica Neue"/>
                <a:ea typeface="Helvetica Neue" panose="02000503000000020004" pitchFamily="2" charset="0"/>
                <a:cs typeface="Helvetica Neue" panose="02000503000000020004" pitchFamily="2" charset="0"/>
              </a:rPr>
              <a:t>Manabendra</a:t>
            </a:r>
            <a:r>
              <a:rPr lang="en-US" u="sng" dirty="0">
                <a:solidFill>
                  <a:schemeClr val="bg1"/>
                </a:solidFill>
                <a:latin typeface="Helvetica Neue"/>
                <a:ea typeface="Helvetica Neue" panose="02000503000000020004" pitchFamily="2" charset="0"/>
                <a:cs typeface="Helvetica Neue" panose="02000503000000020004" pitchFamily="2" charset="0"/>
              </a:rPr>
              <a:t> </a:t>
            </a:r>
            <a:r>
              <a:rPr lang="en-US" u="sng" dirty="0" err="1">
                <a:solidFill>
                  <a:schemeClr val="bg1"/>
                </a:solidFill>
                <a:latin typeface="Helvetica Neue"/>
                <a:ea typeface="Helvetica Neue" panose="02000503000000020004" pitchFamily="2" charset="0"/>
                <a:cs typeface="Helvetica Neue" panose="02000503000000020004" pitchFamily="2" charset="0"/>
              </a:rPr>
              <a:t>Saharia</a:t>
            </a:r>
            <a:endParaRPr lang="en-US" u="sng" dirty="0">
              <a:solidFill>
                <a:schemeClr val="bg1"/>
              </a:solidFill>
              <a:latin typeface="Helvetica Neue"/>
              <a:ea typeface="Helvetica Neue" panose="02000503000000020004" pitchFamily="2" charset="0"/>
              <a:cs typeface="Helvetica Neue" panose="02000503000000020004" pitchFamily="2" charset="0"/>
            </a:endParaRPr>
          </a:p>
          <a:p>
            <a:r>
              <a:rPr lang="en-US" dirty="0">
                <a:solidFill>
                  <a:schemeClr val="bg1"/>
                </a:solidFill>
                <a:latin typeface="Helvetica Neue"/>
                <a:ea typeface="Helvetica Neue" panose="02000503000000020004" pitchFamily="2" charset="0"/>
                <a:cs typeface="Helvetica Neue" panose="02000503000000020004" pitchFamily="2" charset="0"/>
              </a:rPr>
              <a:t>Department of Civil Engineering</a:t>
            </a:r>
          </a:p>
          <a:p>
            <a:r>
              <a:rPr lang="en-US" dirty="0">
                <a:solidFill>
                  <a:schemeClr val="bg1"/>
                </a:solidFill>
                <a:latin typeface="Helvetica Neue"/>
                <a:ea typeface="Helvetica Neue" panose="02000503000000020004" pitchFamily="2" charset="0"/>
                <a:cs typeface="Helvetica Neue" panose="02000503000000020004" pitchFamily="2" charset="0"/>
              </a:rPr>
              <a:t>Indian Institute of Technology Delhi</a:t>
            </a:r>
          </a:p>
          <a:p>
            <a:endPar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8781A525-CCB8-D913-EFD1-78A0EB03086F}"/>
              </a:ext>
            </a:extLst>
          </p:cNvPr>
          <p:cNvSpPr txBox="1"/>
          <p:nvPr/>
        </p:nvSpPr>
        <p:spPr>
          <a:xfrm>
            <a:off x="540327" y="729934"/>
            <a:ext cx="6612570" cy="461665"/>
          </a:xfrm>
          <a:prstGeom prst="rect">
            <a:avLst/>
          </a:prstGeom>
          <a:solidFill>
            <a:schemeClr val="bg1"/>
          </a:solidFill>
        </p:spPr>
        <p:txBody>
          <a:bodyPr wrap="square">
            <a:spAutoFit/>
          </a:bodyPr>
          <a:lstStyle/>
          <a:p>
            <a:pPr marL="0" indent="0" algn="ctr">
              <a:lnSpc>
                <a:spcPct val="100000"/>
              </a:lnSpc>
              <a:spcBef>
                <a:spcPts val="0"/>
              </a:spcBef>
              <a:buNone/>
              <a:defRPr/>
            </a:pPr>
            <a:r>
              <a:rPr lang="en-US" sz="2400" b="0" i="0" dirty="0" err="1">
                <a:solidFill>
                  <a:srgbClr val="283C46"/>
                </a:solidFill>
                <a:effectLst/>
                <a:highlight>
                  <a:srgbClr val="FFFFFF"/>
                </a:highlight>
                <a:latin typeface="Times New Roman" panose="02020603050405020304" pitchFamily="18" charset="0"/>
                <a:cs typeface="Times New Roman" panose="02020603050405020304" pitchFamily="18" charset="0"/>
              </a:rPr>
              <a:t>Spatio</a:t>
            </a:r>
            <a:r>
              <a:rPr lang="en-US" sz="2400" b="0" i="0" dirty="0">
                <a:solidFill>
                  <a:srgbClr val="283C46"/>
                </a:solidFill>
                <a:effectLst/>
                <a:highlight>
                  <a:srgbClr val="FFFFFF"/>
                </a:highlight>
                <a:latin typeface="Times New Roman" panose="02020603050405020304" pitchFamily="18" charset="0"/>
                <a:cs typeface="Times New Roman" panose="02020603050405020304" pitchFamily="18" charset="0"/>
              </a:rPr>
              <a:t>-temporal clustering of hydrological extreme</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5637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F1FE"/>
        </a:solidFill>
        <a:effectLst/>
      </p:bgPr>
    </p:bg>
    <p:spTree>
      <p:nvGrpSpPr>
        <p:cNvPr id="1" name="">
          <a:extLst>
            <a:ext uri="{FF2B5EF4-FFF2-40B4-BE49-F238E27FC236}">
              <a16:creationId xmlns:a16="http://schemas.microsoft.com/office/drawing/2014/main" id="{FFCA530F-14C0-D3BC-8FA1-A34CC4F5121A}"/>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D80770ED-F12D-67CA-7F10-7F8F84BC4AD7}"/>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F54F5E88-2CC1-1AA9-63A5-BBB3151B0401}"/>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sp>
        <p:nvSpPr>
          <p:cNvPr id="3" name="Rectangle: Rounded Corners 2">
            <a:extLst>
              <a:ext uri="{FF2B5EF4-FFF2-40B4-BE49-F238E27FC236}">
                <a16:creationId xmlns:a16="http://schemas.microsoft.com/office/drawing/2014/main" id="{15A32B04-2AAC-8A76-85CA-33DB0C453ADC}"/>
              </a:ext>
            </a:extLst>
          </p:cNvPr>
          <p:cNvSpPr/>
          <p:nvPr/>
        </p:nvSpPr>
        <p:spPr>
          <a:xfrm>
            <a:off x="4029441" y="109037"/>
            <a:ext cx="3923568" cy="375701"/>
          </a:xfrm>
          <a:prstGeom prst="roundRect">
            <a:avLst/>
          </a:prstGeom>
          <a:solidFill>
            <a:schemeClr val="accent1">
              <a:lumMod val="75000"/>
            </a:schemeClr>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Flood-drought type</a:t>
            </a:r>
            <a:endParaRPr lang="en-IN" sz="2000" b="1"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BE33C695-A545-1854-914D-9C3CD6A64976}"/>
              </a:ext>
            </a:extLst>
          </p:cNvPr>
          <p:cNvCxnSpPr>
            <a:cxnSpLocks/>
          </p:cNvCxnSpPr>
          <p:nvPr/>
        </p:nvCxnSpPr>
        <p:spPr>
          <a:xfrm>
            <a:off x="209550" y="551413"/>
            <a:ext cx="11563350"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00ED63D0-F27D-0B5B-9CCC-CC53146A6D98}"/>
              </a:ext>
            </a:extLst>
          </p:cNvPr>
          <p:cNvSpPr/>
          <p:nvPr/>
        </p:nvSpPr>
        <p:spPr>
          <a:xfrm>
            <a:off x="3631829" y="156845"/>
            <a:ext cx="330937" cy="306532"/>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cxnSp>
        <p:nvCxnSpPr>
          <p:cNvPr id="26" name="Straight Connector 25">
            <a:extLst>
              <a:ext uri="{FF2B5EF4-FFF2-40B4-BE49-F238E27FC236}">
                <a16:creationId xmlns:a16="http://schemas.microsoft.com/office/drawing/2014/main" id="{B84F18C6-5111-1CBC-E2B0-CBFBFA6CC426}"/>
              </a:ext>
            </a:extLst>
          </p:cNvPr>
          <p:cNvCxnSpPr>
            <a:cxnSpLocks/>
            <a:stCxn id="42" idx="0"/>
          </p:cNvCxnSpPr>
          <p:nvPr/>
        </p:nvCxnSpPr>
        <p:spPr>
          <a:xfrm flipV="1">
            <a:off x="1695202" y="2772325"/>
            <a:ext cx="0" cy="42106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8106AF8-C426-B0AE-EE8D-BEA6232258AE}"/>
              </a:ext>
            </a:extLst>
          </p:cNvPr>
          <p:cNvSpPr/>
          <p:nvPr/>
        </p:nvSpPr>
        <p:spPr>
          <a:xfrm>
            <a:off x="408784" y="1908104"/>
            <a:ext cx="2716852" cy="579173"/>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050" dirty="0">
                <a:solidFill>
                  <a:schemeClr val="tx1"/>
                </a:solidFill>
              </a:rPr>
              <a:t>POT approach</a:t>
            </a:r>
          </a:p>
          <a:p>
            <a:pPr marL="144000" indent="-176400">
              <a:buFont typeface="Arial" panose="020B0604020202020204" pitchFamily="34" charset="0"/>
              <a:buChar char="•"/>
            </a:pPr>
            <a:r>
              <a:rPr lang="en-US" sz="1050" dirty="0">
                <a:solidFill>
                  <a:schemeClr val="tx1"/>
                </a:solidFill>
              </a:rPr>
              <a:t>Flood event are classified into 5 categories based on shape of hydrograph</a:t>
            </a:r>
            <a:endParaRPr lang="en-IN" sz="1050" dirty="0">
              <a:solidFill>
                <a:schemeClr val="tx1"/>
              </a:solidFill>
            </a:endParaRPr>
          </a:p>
        </p:txBody>
      </p:sp>
      <p:sp>
        <p:nvSpPr>
          <p:cNvPr id="39" name="Rectangle 38">
            <a:extLst>
              <a:ext uri="{FF2B5EF4-FFF2-40B4-BE49-F238E27FC236}">
                <a16:creationId xmlns:a16="http://schemas.microsoft.com/office/drawing/2014/main" id="{29B6421B-3C6E-D1EB-A85A-DC5C36466A07}"/>
              </a:ext>
            </a:extLst>
          </p:cNvPr>
          <p:cNvSpPr/>
          <p:nvPr/>
        </p:nvSpPr>
        <p:spPr>
          <a:xfrm>
            <a:off x="3887902" y="1499233"/>
            <a:ext cx="3074365" cy="790739"/>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200" dirty="0">
                <a:solidFill>
                  <a:schemeClr val="tx1"/>
                </a:solidFill>
              </a:rPr>
              <a:t>3D drought characterization</a:t>
            </a:r>
          </a:p>
          <a:p>
            <a:pPr marL="144000" indent="-176400">
              <a:buFont typeface="Arial" panose="020B0604020202020204" pitchFamily="34" charset="0"/>
              <a:buChar char="•"/>
            </a:pPr>
            <a:r>
              <a:rPr lang="en-US" sz="1200" dirty="0">
                <a:solidFill>
                  <a:schemeClr val="tx1"/>
                </a:solidFill>
              </a:rPr>
              <a:t>Drought centroid tracking</a:t>
            </a:r>
            <a:endParaRPr lang="en-IN" sz="1200" dirty="0">
              <a:solidFill>
                <a:schemeClr val="tx1"/>
              </a:solidFill>
            </a:endParaRPr>
          </a:p>
        </p:txBody>
      </p:sp>
      <p:sp>
        <p:nvSpPr>
          <p:cNvPr id="40" name="Rectangle: Rounded Corners 39">
            <a:extLst>
              <a:ext uri="{FF2B5EF4-FFF2-40B4-BE49-F238E27FC236}">
                <a16:creationId xmlns:a16="http://schemas.microsoft.com/office/drawing/2014/main" id="{8BF72A18-4FAE-E68A-1180-DAEE686BCE5B}"/>
              </a:ext>
            </a:extLst>
          </p:cNvPr>
          <p:cNvSpPr/>
          <p:nvPr/>
        </p:nvSpPr>
        <p:spPr>
          <a:xfrm>
            <a:off x="502869" y="3115643"/>
            <a:ext cx="675106" cy="299502"/>
          </a:xfrm>
          <a:prstGeom prst="roundRect">
            <a:avLst/>
          </a:prstGeom>
          <a:solidFill>
            <a:schemeClr val="accent1">
              <a:lumMod val="75000"/>
            </a:schemeClr>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LR</a:t>
            </a:r>
            <a:endParaRPr lang="en-IN" sz="1400" dirty="0"/>
          </a:p>
        </p:txBody>
      </p:sp>
      <p:cxnSp>
        <p:nvCxnSpPr>
          <p:cNvPr id="41" name="Straight Arrow Connector 40">
            <a:extLst>
              <a:ext uri="{FF2B5EF4-FFF2-40B4-BE49-F238E27FC236}">
                <a16:creationId xmlns:a16="http://schemas.microsoft.com/office/drawing/2014/main" id="{872FFA43-53AE-5C9A-01D4-F2BF36070EBA}"/>
              </a:ext>
            </a:extLst>
          </p:cNvPr>
          <p:cNvCxnSpPr>
            <a:cxnSpLocks/>
            <a:stCxn id="40" idx="3"/>
          </p:cNvCxnSpPr>
          <p:nvPr/>
        </p:nvCxnSpPr>
        <p:spPr>
          <a:xfrm flipV="1">
            <a:off x="1177975" y="3234221"/>
            <a:ext cx="9708234" cy="31173"/>
          </a:xfrm>
          <a:prstGeom prst="straightConnector1">
            <a:avLst/>
          </a:prstGeom>
          <a:ln w="19050">
            <a:solidFill>
              <a:schemeClr val="accent5">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B2EEC0A7-0781-FF0E-99FF-26C119AD6379}"/>
              </a:ext>
            </a:extLst>
          </p:cNvPr>
          <p:cNvSpPr/>
          <p:nvPr/>
        </p:nvSpPr>
        <p:spPr>
          <a:xfrm>
            <a:off x="1623194" y="3193386"/>
            <a:ext cx="144016" cy="144016"/>
          </a:xfrm>
          <a:prstGeom prst="ellipse">
            <a:avLst/>
          </a:prstGeom>
          <a:solidFill>
            <a:schemeClr val="accent1">
              <a:lumMod val="75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A757126B-1933-8BA6-7B55-9B47256969B4}"/>
              </a:ext>
            </a:extLst>
          </p:cNvPr>
          <p:cNvSpPr/>
          <p:nvPr/>
        </p:nvSpPr>
        <p:spPr>
          <a:xfrm>
            <a:off x="3240712" y="3162213"/>
            <a:ext cx="144016" cy="144016"/>
          </a:xfrm>
          <a:prstGeom prst="ellipse">
            <a:avLst/>
          </a:prstGeom>
          <a:solidFill>
            <a:schemeClr val="accent1">
              <a:lumMod val="75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46" name="Straight Connector 45">
            <a:extLst>
              <a:ext uri="{FF2B5EF4-FFF2-40B4-BE49-F238E27FC236}">
                <a16:creationId xmlns:a16="http://schemas.microsoft.com/office/drawing/2014/main" id="{F92DC2FA-C938-DCD5-0B0F-221541EE263A}"/>
              </a:ext>
            </a:extLst>
          </p:cNvPr>
          <p:cNvCxnSpPr>
            <a:cxnSpLocks/>
            <a:stCxn id="47" idx="0"/>
            <a:endCxn id="45" idx="4"/>
          </p:cNvCxnSpPr>
          <p:nvPr/>
        </p:nvCxnSpPr>
        <p:spPr>
          <a:xfrm flipV="1">
            <a:off x="3299367" y="3306229"/>
            <a:ext cx="13353" cy="34012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7D6462C-AF12-2443-573F-4285C4A597FF}"/>
              </a:ext>
            </a:extLst>
          </p:cNvPr>
          <p:cNvSpPr txBox="1"/>
          <p:nvPr/>
        </p:nvSpPr>
        <p:spPr>
          <a:xfrm>
            <a:off x="2569293" y="3646351"/>
            <a:ext cx="1460148" cy="261610"/>
          </a:xfrm>
          <a:prstGeom prst="rect">
            <a:avLst/>
          </a:prstGeom>
          <a:noFill/>
        </p:spPr>
        <p:txBody>
          <a:bodyPr wrap="square">
            <a:spAutoFit/>
          </a:bodyPr>
          <a:lstStyle/>
          <a:p>
            <a:pPr algn="ctr"/>
            <a:r>
              <a:rPr lang="en-IN" sz="1100" b="1" dirty="0">
                <a:solidFill>
                  <a:schemeClr val="accent1">
                    <a:lumMod val="50000"/>
                  </a:schemeClr>
                </a:solidFill>
              </a:rPr>
              <a:t>Lun et al., 2020</a:t>
            </a:r>
          </a:p>
        </p:txBody>
      </p:sp>
      <p:sp>
        <p:nvSpPr>
          <p:cNvPr id="49" name="Oval 48">
            <a:extLst>
              <a:ext uri="{FF2B5EF4-FFF2-40B4-BE49-F238E27FC236}">
                <a16:creationId xmlns:a16="http://schemas.microsoft.com/office/drawing/2014/main" id="{59B6A1E0-532B-EAC1-E9C9-63A09984BBE2}"/>
              </a:ext>
            </a:extLst>
          </p:cNvPr>
          <p:cNvSpPr/>
          <p:nvPr/>
        </p:nvSpPr>
        <p:spPr>
          <a:xfrm>
            <a:off x="4643861" y="3162213"/>
            <a:ext cx="144016" cy="144016"/>
          </a:xfrm>
          <a:prstGeom prst="ellipse">
            <a:avLst/>
          </a:prstGeom>
          <a:solidFill>
            <a:schemeClr val="accent1">
              <a:lumMod val="75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C897EE35-826F-C8D2-06F8-28E44044F5DC}"/>
              </a:ext>
            </a:extLst>
          </p:cNvPr>
          <p:cNvSpPr/>
          <p:nvPr/>
        </p:nvSpPr>
        <p:spPr>
          <a:xfrm>
            <a:off x="6104009" y="3175944"/>
            <a:ext cx="144016" cy="144016"/>
          </a:xfrm>
          <a:prstGeom prst="ellipse">
            <a:avLst/>
          </a:prstGeom>
          <a:solidFill>
            <a:schemeClr val="accent1">
              <a:lumMod val="75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52" name="Straight Connector 51">
            <a:extLst>
              <a:ext uri="{FF2B5EF4-FFF2-40B4-BE49-F238E27FC236}">
                <a16:creationId xmlns:a16="http://schemas.microsoft.com/office/drawing/2014/main" id="{934167CF-1E09-4AAE-5F8A-D8C6556ABA46}"/>
              </a:ext>
            </a:extLst>
          </p:cNvPr>
          <p:cNvCxnSpPr>
            <a:cxnSpLocks/>
            <a:stCxn id="49" idx="0"/>
            <a:endCxn id="5" idx="2"/>
          </p:cNvCxnSpPr>
          <p:nvPr/>
        </p:nvCxnSpPr>
        <p:spPr>
          <a:xfrm flipV="1">
            <a:off x="4715869" y="2845161"/>
            <a:ext cx="0" cy="31705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8DDFCAA-CE4A-880E-92ED-FD199FC7F8B1}"/>
              </a:ext>
            </a:extLst>
          </p:cNvPr>
          <p:cNvSpPr txBox="1"/>
          <p:nvPr/>
        </p:nvSpPr>
        <p:spPr>
          <a:xfrm>
            <a:off x="965071" y="2529891"/>
            <a:ext cx="1460148" cy="261610"/>
          </a:xfrm>
          <a:prstGeom prst="rect">
            <a:avLst/>
          </a:prstGeom>
          <a:noFill/>
        </p:spPr>
        <p:txBody>
          <a:bodyPr wrap="square">
            <a:spAutoFit/>
          </a:bodyPr>
          <a:lstStyle/>
          <a:p>
            <a:pPr algn="ctr"/>
            <a:r>
              <a:rPr lang="en-IN" sz="1100" b="1" dirty="0">
                <a:solidFill>
                  <a:schemeClr val="accent1">
                    <a:lumMod val="50000"/>
                  </a:schemeClr>
                </a:solidFill>
              </a:rPr>
              <a:t>Fischer et al., 2022</a:t>
            </a:r>
          </a:p>
        </p:txBody>
      </p:sp>
      <p:sp>
        <p:nvSpPr>
          <p:cNvPr id="5" name="TextBox 4">
            <a:extLst>
              <a:ext uri="{FF2B5EF4-FFF2-40B4-BE49-F238E27FC236}">
                <a16:creationId xmlns:a16="http://schemas.microsoft.com/office/drawing/2014/main" id="{5DE8D7F6-6F25-BC86-A0C4-093DD8F8A4D0}"/>
              </a:ext>
            </a:extLst>
          </p:cNvPr>
          <p:cNvSpPr txBox="1"/>
          <p:nvPr/>
        </p:nvSpPr>
        <p:spPr>
          <a:xfrm>
            <a:off x="3985795" y="2583551"/>
            <a:ext cx="1460148" cy="261610"/>
          </a:xfrm>
          <a:prstGeom prst="rect">
            <a:avLst/>
          </a:prstGeom>
          <a:noFill/>
        </p:spPr>
        <p:txBody>
          <a:bodyPr wrap="square">
            <a:spAutoFit/>
          </a:bodyPr>
          <a:lstStyle/>
          <a:p>
            <a:pPr algn="ctr"/>
            <a:r>
              <a:rPr lang="en-IN" sz="1100" b="1" dirty="0">
                <a:solidFill>
                  <a:schemeClr val="accent1">
                    <a:lumMod val="50000"/>
                  </a:schemeClr>
                </a:solidFill>
              </a:rPr>
              <a:t>Feng et al., 2024</a:t>
            </a:r>
          </a:p>
        </p:txBody>
      </p:sp>
    </p:spTree>
    <p:extLst>
      <p:ext uri="{BB962C8B-B14F-4D97-AF65-F5344CB8AC3E}">
        <p14:creationId xmlns:p14="http://schemas.microsoft.com/office/powerpoint/2010/main" val="1183234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F1FE"/>
        </a:solidFill>
        <a:effectLst/>
      </p:bgPr>
    </p:bg>
    <p:spTree>
      <p:nvGrpSpPr>
        <p:cNvPr id="1" name="">
          <a:extLst>
            <a:ext uri="{FF2B5EF4-FFF2-40B4-BE49-F238E27FC236}">
              <a16:creationId xmlns:a16="http://schemas.microsoft.com/office/drawing/2014/main" id="{104145F6-0E5E-C7D0-90F2-0A2C09B00CA1}"/>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43B04D1A-64C1-8510-48BB-748486AC5FF5}"/>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76879DC6-8ABC-B871-6759-D467337A43E4}"/>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cxnSp>
        <p:nvCxnSpPr>
          <p:cNvPr id="4" name="Straight Connector 3">
            <a:extLst>
              <a:ext uri="{FF2B5EF4-FFF2-40B4-BE49-F238E27FC236}">
                <a16:creationId xmlns:a16="http://schemas.microsoft.com/office/drawing/2014/main" id="{F92DADCD-9F97-28E0-5B44-7B795E7B79CB}"/>
              </a:ext>
            </a:extLst>
          </p:cNvPr>
          <p:cNvCxnSpPr>
            <a:cxnSpLocks/>
          </p:cNvCxnSpPr>
          <p:nvPr/>
        </p:nvCxnSpPr>
        <p:spPr>
          <a:xfrm>
            <a:off x="209550" y="551413"/>
            <a:ext cx="11563350"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16C00582-CA8B-50B4-BD4D-92A368D5CC65}"/>
              </a:ext>
            </a:extLst>
          </p:cNvPr>
          <p:cNvSpPr txBox="1"/>
          <p:nvPr/>
        </p:nvSpPr>
        <p:spPr>
          <a:xfrm>
            <a:off x="257175" y="84809"/>
            <a:ext cx="2676195" cy="400110"/>
          </a:xfrm>
          <a:prstGeom prst="rect">
            <a:avLst/>
          </a:prstGeom>
          <a:noFill/>
        </p:spPr>
        <p:txBody>
          <a:bodyPr wrap="square" rtlCol="0">
            <a:spAutoFit/>
          </a:bodyPr>
          <a:lstStyle/>
          <a:p>
            <a:r>
              <a:rPr lang="en-US" sz="2000" b="1" dirty="0">
                <a:latin typeface="Helvetica Neue" panose="02000503000000020004" pitchFamily="2" charset="0"/>
              </a:rPr>
              <a:t>Flood categories</a:t>
            </a:r>
          </a:p>
        </p:txBody>
      </p:sp>
      <p:sp>
        <p:nvSpPr>
          <p:cNvPr id="7" name="TextBox 6">
            <a:extLst>
              <a:ext uri="{FF2B5EF4-FFF2-40B4-BE49-F238E27FC236}">
                <a16:creationId xmlns:a16="http://schemas.microsoft.com/office/drawing/2014/main" id="{C8AEBB95-0BEA-AB29-6D3C-ECF8A7759D6A}"/>
              </a:ext>
            </a:extLst>
          </p:cNvPr>
          <p:cNvSpPr txBox="1"/>
          <p:nvPr/>
        </p:nvSpPr>
        <p:spPr>
          <a:xfrm>
            <a:off x="257175" y="672012"/>
            <a:ext cx="10153650" cy="1524007"/>
          </a:xfrm>
          <a:prstGeom prst="rect">
            <a:avLst/>
          </a:prstGeom>
          <a:noFill/>
        </p:spPr>
        <p:txBody>
          <a:bodyPr wrap="square" rtlCol="0">
            <a:spAutoFit/>
          </a:bodyPr>
          <a:lstStyle/>
          <a:p>
            <a:pPr marL="285758" indent="-285758">
              <a:lnSpc>
                <a:spcPct val="150000"/>
              </a:lnSpc>
              <a:buFont typeface="Arial" panose="020B0604020202020204" pitchFamily="34" charset="0"/>
              <a:buChar char="•"/>
            </a:pPr>
            <a:r>
              <a:rPr lang="en-US" sz="1600" dirty="0">
                <a:latin typeface="Helvetica Neue" panose="02000503000000020004"/>
                <a:ea typeface="Helvetica Neue" panose="02000503000000020004" pitchFamily="2" charset="0"/>
                <a:cs typeface="Helvetica Neue" panose="02000503000000020004" pitchFamily="2" charset="0"/>
              </a:rPr>
              <a:t>After extracting flood event based on POT of monthly timeseries, it can be categories to 4 groups based on shape of hydrograph or the governing factor</a:t>
            </a:r>
          </a:p>
          <a:p>
            <a:pPr marL="285758" indent="-285758">
              <a:lnSpc>
                <a:spcPct val="150000"/>
              </a:lnSpc>
              <a:buFont typeface="Arial" panose="020B0604020202020204" pitchFamily="34" charset="0"/>
              <a:buChar char="•"/>
            </a:pPr>
            <a:r>
              <a:rPr lang="en-US" sz="1600" dirty="0">
                <a:latin typeface="Helvetica Neue" panose="02000503000000020004"/>
                <a:ea typeface="Helvetica Neue" panose="02000503000000020004" pitchFamily="2" charset="0"/>
                <a:cs typeface="Helvetica Neue" panose="02000503000000020004" pitchFamily="2" charset="0"/>
              </a:rPr>
              <a:t> Here we require the daily timeseries of streamflow, precipitation, p-pet, snowmelts, soil moisture </a:t>
            </a:r>
            <a:r>
              <a:rPr lang="en-US" sz="1600" dirty="0" err="1">
                <a:latin typeface="Helvetica Neue" panose="02000503000000020004"/>
                <a:ea typeface="Helvetica Neue" panose="02000503000000020004" pitchFamily="2" charset="0"/>
                <a:cs typeface="Helvetica Neue" panose="02000503000000020004" pitchFamily="2" charset="0"/>
              </a:rPr>
              <a:t>etc</a:t>
            </a:r>
            <a:r>
              <a:rPr lang="en-US" sz="1600" dirty="0">
                <a:latin typeface="Helvetica Neue" panose="02000503000000020004"/>
                <a:ea typeface="Helvetica Neue" panose="02000503000000020004" pitchFamily="2" charset="0"/>
                <a:cs typeface="Helvetica Neue" panose="02000503000000020004" pitchFamily="2" charset="0"/>
              </a:rPr>
              <a:t> </a:t>
            </a:r>
            <a:r>
              <a:rPr lang="en-US" sz="1600" dirty="0" err="1">
                <a:latin typeface="Helvetica Neue" panose="02000503000000020004"/>
                <a:ea typeface="Helvetica Neue" panose="02000503000000020004" pitchFamily="2" charset="0"/>
                <a:cs typeface="Helvetica Neue" panose="02000503000000020004" pitchFamily="2" charset="0"/>
              </a:rPr>
              <a:t>etc</a:t>
            </a:r>
            <a:endParaRPr lang="en-US" sz="1600" dirty="0">
              <a:latin typeface="Helvetica Neue" panose="02000503000000020004"/>
              <a:ea typeface="Helvetica Neue" panose="02000503000000020004" pitchFamily="2" charset="0"/>
              <a:cs typeface="Helvetica Neue" panose="02000503000000020004" pitchFamily="2" charset="0"/>
            </a:endParaRPr>
          </a:p>
          <a:p>
            <a:pPr marL="285758" indent="-285758">
              <a:lnSpc>
                <a:spcPct val="150000"/>
              </a:lnSpc>
              <a:buFont typeface="Arial" panose="020B0604020202020204" pitchFamily="34" charset="0"/>
              <a:buChar char="•"/>
            </a:pPr>
            <a:r>
              <a:rPr lang="en-US" sz="1600" dirty="0">
                <a:latin typeface="Helvetica Neue" panose="02000503000000020004"/>
                <a:ea typeface="Helvetica Neue" panose="02000503000000020004" pitchFamily="2" charset="0"/>
                <a:cs typeface="Helvetica Neue" panose="02000503000000020004" pitchFamily="2" charset="0"/>
              </a:rPr>
              <a:t>So, we can attribute flood based on the factors governing it</a:t>
            </a:r>
          </a:p>
        </p:txBody>
      </p:sp>
    </p:spTree>
    <p:extLst>
      <p:ext uri="{BB962C8B-B14F-4D97-AF65-F5344CB8AC3E}">
        <p14:creationId xmlns:p14="http://schemas.microsoft.com/office/powerpoint/2010/main" val="4035144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9EB"/>
        </a:solidFill>
        <a:effectLst/>
      </p:bgPr>
    </p:bg>
    <p:spTree>
      <p:nvGrpSpPr>
        <p:cNvPr id="1" name="">
          <a:extLst>
            <a:ext uri="{FF2B5EF4-FFF2-40B4-BE49-F238E27FC236}">
              <a16:creationId xmlns:a16="http://schemas.microsoft.com/office/drawing/2014/main" id="{3E3E3FAF-9734-EE2D-09E0-93972F28AE6E}"/>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0912EB29-C204-9A3E-EC88-8397753405E7}"/>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7E9BF2AA-80C7-18E5-BD8B-D406B2EB52E6}"/>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sp>
        <p:nvSpPr>
          <p:cNvPr id="27" name="Rectangle: Rounded Corners 26">
            <a:extLst>
              <a:ext uri="{FF2B5EF4-FFF2-40B4-BE49-F238E27FC236}">
                <a16:creationId xmlns:a16="http://schemas.microsoft.com/office/drawing/2014/main" id="{98E7C455-1E1E-C225-1CEF-5E7B50C9263D}"/>
              </a:ext>
            </a:extLst>
          </p:cNvPr>
          <p:cNvSpPr/>
          <p:nvPr/>
        </p:nvSpPr>
        <p:spPr>
          <a:xfrm>
            <a:off x="350469" y="2963243"/>
            <a:ext cx="675106" cy="299502"/>
          </a:xfrm>
          <a:prstGeom prst="roundRect">
            <a:avLst/>
          </a:prstGeom>
          <a:solidFill>
            <a:schemeClr val="accent6">
              <a:lumMod val="75000"/>
            </a:schemeClr>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LR</a:t>
            </a:r>
            <a:endParaRPr lang="en-IN" sz="1400" dirty="0"/>
          </a:p>
        </p:txBody>
      </p:sp>
      <p:sp>
        <p:nvSpPr>
          <p:cNvPr id="3" name="Rectangle: Rounded Corners 2">
            <a:extLst>
              <a:ext uri="{FF2B5EF4-FFF2-40B4-BE49-F238E27FC236}">
                <a16:creationId xmlns:a16="http://schemas.microsoft.com/office/drawing/2014/main" id="{6D4F0E93-17ED-F26E-AE51-5B0F7417378F}"/>
              </a:ext>
            </a:extLst>
          </p:cNvPr>
          <p:cNvSpPr/>
          <p:nvPr/>
        </p:nvSpPr>
        <p:spPr>
          <a:xfrm>
            <a:off x="4224677" y="123545"/>
            <a:ext cx="3923568" cy="375701"/>
          </a:xfrm>
          <a:prstGeom prst="roundRect">
            <a:avLst/>
          </a:prstGeom>
          <a:solidFill>
            <a:schemeClr val="accent6">
              <a:lumMod val="75000"/>
            </a:schemeClr>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Temporal Clustering</a:t>
            </a:r>
            <a:endParaRPr lang="en-IN" sz="2000" b="1" dirty="0">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C6EDBDBB-9B03-4ECE-0342-DBEA98B459F5}"/>
              </a:ext>
            </a:extLst>
          </p:cNvPr>
          <p:cNvCxnSpPr>
            <a:cxnSpLocks/>
            <a:stCxn id="27" idx="3"/>
          </p:cNvCxnSpPr>
          <p:nvPr/>
        </p:nvCxnSpPr>
        <p:spPr>
          <a:xfrm flipV="1">
            <a:off x="1025575" y="3081821"/>
            <a:ext cx="9708234" cy="31173"/>
          </a:xfrm>
          <a:prstGeom prst="straightConnector1">
            <a:avLst/>
          </a:prstGeom>
          <a:ln w="19050">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C8F77F0B-282A-3A9C-A2E8-7DACAC788B4D}"/>
              </a:ext>
            </a:extLst>
          </p:cNvPr>
          <p:cNvSpPr/>
          <p:nvPr/>
        </p:nvSpPr>
        <p:spPr>
          <a:xfrm>
            <a:off x="1470794" y="3040986"/>
            <a:ext cx="144016" cy="144016"/>
          </a:xfrm>
          <a:prstGeom prst="ellipse">
            <a:avLst/>
          </a:prstGeom>
          <a:solidFill>
            <a:schemeClr val="accent6">
              <a:lumMod val="60000"/>
              <a:lumOff val="40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BF705208-8B69-3E8F-AF99-D33B81AF652D}"/>
              </a:ext>
            </a:extLst>
          </p:cNvPr>
          <p:cNvCxnSpPr/>
          <p:nvPr/>
        </p:nvCxnSpPr>
        <p:spPr>
          <a:xfrm flipV="1">
            <a:off x="1542802" y="2571561"/>
            <a:ext cx="0" cy="46942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A25EE4E-534F-D18D-2864-08BE2AFC1621}"/>
              </a:ext>
            </a:extLst>
          </p:cNvPr>
          <p:cNvSpPr txBox="1"/>
          <p:nvPr/>
        </p:nvSpPr>
        <p:spPr>
          <a:xfrm>
            <a:off x="3833393" y="2470942"/>
            <a:ext cx="1460148" cy="261610"/>
          </a:xfrm>
          <a:prstGeom prst="rect">
            <a:avLst/>
          </a:prstGeom>
          <a:noFill/>
        </p:spPr>
        <p:txBody>
          <a:bodyPr wrap="square">
            <a:spAutoFit/>
          </a:bodyPr>
          <a:lstStyle/>
          <a:p>
            <a:pPr algn="ctr"/>
            <a:r>
              <a:rPr lang="en-IN" sz="1100" b="1" dirty="0">
                <a:solidFill>
                  <a:schemeClr val="accent6">
                    <a:lumMod val="50000"/>
                  </a:schemeClr>
                </a:solidFill>
              </a:rPr>
              <a:t>Lui &amp; Zhang., 2017</a:t>
            </a:r>
          </a:p>
        </p:txBody>
      </p:sp>
      <p:sp>
        <p:nvSpPr>
          <p:cNvPr id="10" name="Oval 9">
            <a:extLst>
              <a:ext uri="{FF2B5EF4-FFF2-40B4-BE49-F238E27FC236}">
                <a16:creationId xmlns:a16="http://schemas.microsoft.com/office/drawing/2014/main" id="{5731ACD3-B0A3-6324-6180-3698E9F8B988}"/>
              </a:ext>
            </a:extLst>
          </p:cNvPr>
          <p:cNvSpPr/>
          <p:nvPr/>
        </p:nvSpPr>
        <p:spPr>
          <a:xfrm>
            <a:off x="3088312" y="3009813"/>
            <a:ext cx="144016" cy="144016"/>
          </a:xfrm>
          <a:prstGeom prst="ellipse">
            <a:avLst/>
          </a:prstGeom>
          <a:solidFill>
            <a:schemeClr val="accent6">
              <a:lumMod val="60000"/>
              <a:lumOff val="40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4D8D1A93-9136-580E-5E1E-08D587289C3A}"/>
              </a:ext>
            </a:extLst>
          </p:cNvPr>
          <p:cNvCxnSpPr>
            <a:cxnSpLocks/>
            <a:stCxn id="12" idx="0"/>
            <a:endCxn id="10" idx="4"/>
          </p:cNvCxnSpPr>
          <p:nvPr/>
        </p:nvCxnSpPr>
        <p:spPr>
          <a:xfrm flipV="1">
            <a:off x="3160320" y="3153829"/>
            <a:ext cx="0" cy="25254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94273A-ED60-11CE-FA07-91FF291FF2DC}"/>
              </a:ext>
            </a:extLst>
          </p:cNvPr>
          <p:cNvSpPr txBox="1"/>
          <p:nvPr/>
        </p:nvSpPr>
        <p:spPr>
          <a:xfrm>
            <a:off x="2360909" y="3406371"/>
            <a:ext cx="1598821" cy="261610"/>
          </a:xfrm>
          <a:prstGeom prst="rect">
            <a:avLst/>
          </a:prstGeom>
          <a:noFill/>
        </p:spPr>
        <p:txBody>
          <a:bodyPr wrap="square">
            <a:spAutoFit/>
          </a:bodyPr>
          <a:lstStyle/>
          <a:p>
            <a:pPr algn="ctr"/>
            <a:r>
              <a:rPr lang="en-IN" sz="1100" b="1" dirty="0">
                <a:solidFill>
                  <a:schemeClr val="accent6">
                    <a:lumMod val="50000"/>
                  </a:schemeClr>
                </a:solidFill>
              </a:rPr>
              <a:t>Manuela &amp; Stahl, 2023</a:t>
            </a:r>
          </a:p>
        </p:txBody>
      </p:sp>
      <p:sp>
        <p:nvSpPr>
          <p:cNvPr id="17" name="Rectangle 16">
            <a:extLst>
              <a:ext uri="{FF2B5EF4-FFF2-40B4-BE49-F238E27FC236}">
                <a16:creationId xmlns:a16="http://schemas.microsoft.com/office/drawing/2014/main" id="{05049DFD-A19D-E45A-A564-4D20A8DBE799}"/>
              </a:ext>
            </a:extLst>
          </p:cNvPr>
          <p:cNvSpPr/>
          <p:nvPr/>
        </p:nvSpPr>
        <p:spPr>
          <a:xfrm>
            <a:off x="3512744" y="1740136"/>
            <a:ext cx="3074365" cy="719423"/>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200" dirty="0">
                <a:solidFill>
                  <a:schemeClr val="tx1"/>
                </a:solidFill>
              </a:rPr>
              <a:t>Assume flood is a random poison process</a:t>
            </a:r>
          </a:p>
          <a:p>
            <a:pPr marL="144000" indent="-176400">
              <a:buFont typeface="Arial" panose="020B0604020202020204" pitchFamily="34" charset="0"/>
              <a:buChar char="•"/>
            </a:pPr>
            <a:r>
              <a:rPr lang="en-US" sz="1200" dirty="0">
                <a:solidFill>
                  <a:schemeClr val="tx1"/>
                </a:solidFill>
              </a:rPr>
              <a:t>We evaluate the independence of poison process over time.</a:t>
            </a:r>
          </a:p>
          <a:p>
            <a:endParaRPr lang="en-US" sz="1200" dirty="0">
              <a:solidFill>
                <a:schemeClr val="tx1"/>
              </a:solidFill>
            </a:endParaRPr>
          </a:p>
        </p:txBody>
      </p:sp>
      <p:sp>
        <p:nvSpPr>
          <p:cNvPr id="15" name="Oval 14">
            <a:extLst>
              <a:ext uri="{FF2B5EF4-FFF2-40B4-BE49-F238E27FC236}">
                <a16:creationId xmlns:a16="http://schemas.microsoft.com/office/drawing/2014/main" id="{CBE2A7E1-9EAE-9821-AD7E-5ECB6F6914C5}"/>
              </a:ext>
            </a:extLst>
          </p:cNvPr>
          <p:cNvSpPr/>
          <p:nvPr/>
        </p:nvSpPr>
        <p:spPr>
          <a:xfrm>
            <a:off x="4491461" y="3009813"/>
            <a:ext cx="144016" cy="144016"/>
          </a:xfrm>
          <a:prstGeom prst="ellipse">
            <a:avLst/>
          </a:prstGeom>
          <a:solidFill>
            <a:schemeClr val="accent6">
              <a:lumMod val="60000"/>
              <a:lumOff val="40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DA8D77BD-B6DD-5FA6-EF27-B0E65B3529BC}"/>
              </a:ext>
            </a:extLst>
          </p:cNvPr>
          <p:cNvCxnSpPr>
            <a:cxnSpLocks/>
          </p:cNvCxnSpPr>
          <p:nvPr/>
        </p:nvCxnSpPr>
        <p:spPr>
          <a:xfrm flipH="1" flipV="1">
            <a:off x="4563467" y="2736703"/>
            <a:ext cx="2" cy="27311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009F9AC-62FE-A017-3B18-A7E817609BAC}"/>
              </a:ext>
            </a:extLst>
          </p:cNvPr>
          <p:cNvSpPr/>
          <p:nvPr/>
        </p:nvSpPr>
        <p:spPr>
          <a:xfrm>
            <a:off x="5951609" y="3023544"/>
            <a:ext cx="144016" cy="144016"/>
          </a:xfrm>
          <a:prstGeom prst="ellipse">
            <a:avLst/>
          </a:prstGeom>
          <a:solidFill>
            <a:schemeClr val="accent6">
              <a:lumMod val="60000"/>
              <a:lumOff val="40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CF82C673-9860-A163-B059-8F02D71DD0A9}"/>
              </a:ext>
            </a:extLst>
          </p:cNvPr>
          <p:cNvCxnSpPr>
            <a:cxnSpLocks/>
            <a:endCxn id="29" idx="4"/>
          </p:cNvCxnSpPr>
          <p:nvPr/>
        </p:nvCxnSpPr>
        <p:spPr>
          <a:xfrm flipV="1">
            <a:off x="6023617" y="3167560"/>
            <a:ext cx="0" cy="23881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0A93E9D-FFFE-C762-F7C6-94F8F1A79F72}"/>
              </a:ext>
            </a:extLst>
          </p:cNvPr>
          <p:cNvSpPr/>
          <p:nvPr/>
        </p:nvSpPr>
        <p:spPr>
          <a:xfrm>
            <a:off x="688022" y="3789340"/>
            <a:ext cx="3536655" cy="959903"/>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200" dirty="0">
                <a:solidFill>
                  <a:schemeClr val="tx1"/>
                </a:solidFill>
              </a:rPr>
              <a:t>Hydrological droughts show substantially more temporal clustering than meteorological droughts because of memory introduced through different storage and land-surface processes</a:t>
            </a:r>
          </a:p>
        </p:txBody>
      </p:sp>
      <p:sp>
        <p:nvSpPr>
          <p:cNvPr id="9" name="Rectangle 8">
            <a:extLst>
              <a:ext uri="{FF2B5EF4-FFF2-40B4-BE49-F238E27FC236}">
                <a16:creationId xmlns:a16="http://schemas.microsoft.com/office/drawing/2014/main" id="{6DB0D769-A89E-1230-D6BC-741CF2FC5A3D}"/>
              </a:ext>
            </a:extLst>
          </p:cNvPr>
          <p:cNvSpPr/>
          <p:nvPr/>
        </p:nvSpPr>
        <p:spPr>
          <a:xfrm>
            <a:off x="6823027" y="1772983"/>
            <a:ext cx="3536655" cy="65373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200" dirty="0">
                <a:solidFill>
                  <a:schemeClr val="tx1"/>
                </a:solidFill>
              </a:rPr>
              <a:t>Different categories of floods is there depending on rainfall runoff behavior, snow melt </a:t>
            </a:r>
            <a:r>
              <a:rPr lang="en-US" sz="1200" dirty="0" err="1">
                <a:solidFill>
                  <a:schemeClr val="tx1"/>
                </a:solidFill>
              </a:rPr>
              <a:t>etc</a:t>
            </a:r>
            <a:endParaRPr lang="en-US" sz="1200" dirty="0">
              <a:solidFill>
                <a:schemeClr val="tx1"/>
              </a:solidFill>
            </a:endParaRPr>
          </a:p>
        </p:txBody>
      </p:sp>
      <p:sp>
        <p:nvSpPr>
          <p:cNvPr id="13" name="TextBox 12">
            <a:extLst>
              <a:ext uri="{FF2B5EF4-FFF2-40B4-BE49-F238E27FC236}">
                <a16:creationId xmlns:a16="http://schemas.microsoft.com/office/drawing/2014/main" id="{5A0D6ACC-D2A0-F575-AC56-2D9488AE096B}"/>
              </a:ext>
            </a:extLst>
          </p:cNvPr>
          <p:cNvSpPr txBox="1"/>
          <p:nvPr/>
        </p:nvSpPr>
        <p:spPr>
          <a:xfrm>
            <a:off x="7204818" y="2475093"/>
            <a:ext cx="1598821" cy="261610"/>
          </a:xfrm>
          <a:prstGeom prst="rect">
            <a:avLst/>
          </a:prstGeom>
          <a:noFill/>
        </p:spPr>
        <p:txBody>
          <a:bodyPr wrap="square">
            <a:spAutoFit/>
          </a:bodyPr>
          <a:lstStyle/>
          <a:p>
            <a:pPr algn="ctr"/>
            <a:r>
              <a:rPr lang="en-IN" sz="1100" b="1" dirty="0">
                <a:solidFill>
                  <a:schemeClr val="accent6">
                    <a:lumMod val="50000"/>
                  </a:schemeClr>
                </a:solidFill>
              </a:rPr>
              <a:t>Fischer., 2022</a:t>
            </a:r>
          </a:p>
        </p:txBody>
      </p:sp>
      <p:sp>
        <p:nvSpPr>
          <p:cNvPr id="14" name="Oval 13">
            <a:extLst>
              <a:ext uri="{FF2B5EF4-FFF2-40B4-BE49-F238E27FC236}">
                <a16:creationId xmlns:a16="http://schemas.microsoft.com/office/drawing/2014/main" id="{40A5B659-548C-9D46-0640-B29E8DA106F1}"/>
              </a:ext>
            </a:extLst>
          </p:cNvPr>
          <p:cNvSpPr/>
          <p:nvPr/>
        </p:nvSpPr>
        <p:spPr>
          <a:xfrm>
            <a:off x="3801959" y="159889"/>
            <a:ext cx="330937" cy="30653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4" name="TextBox 3">
            <a:extLst>
              <a:ext uri="{FF2B5EF4-FFF2-40B4-BE49-F238E27FC236}">
                <a16:creationId xmlns:a16="http://schemas.microsoft.com/office/drawing/2014/main" id="{424F5E0D-607C-C986-4C0B-071849B4B193}"/>
              </a:ext>
            </a:extLst>
          </p:cNvPr>
          <p:cNvSpPr txBox="1"/>
          <p:nvPr/>
        </p:nvSpPr>
        <p:spPr>
          <a:xfrm>
            <a:off x="5224206" y="3406371"/>
            <a:ext cx="1598821" cy="261610"/>
          </a:xfrm>
          <a:prstGeom prst="rect">
            <a:avLst/>
          </a:prstGeom>
          <a:noFill/>
        </p:spPr>
        <p:txBody>
          <a:bodyPr wrap="square">
            <a:spAutoFit/>
          </a:bodyPr>
          <a:lstStyle/>
          <a:p>
            <a:pPr algn="ctr"/>
            <a:r>
              <a:rPr lang="en-IN" sz="1100" b="1" dirty="0" err="1">
                <a:solidFill>
                  <a:schemeClr val="accent6">
                    <a:lumMod val="50000"/>
                  </a:schemeClr>
                </a:solidFill>
              </a:rPr>
              <a:t>Chagbas</a:t>
            </a:r>
            <a:r>
              <a:rPr lang="en-IN" sz="1100" b="1" dirty="0">
                <a:solidFill>
                  <a:schemeClr val="accent6">
                    <a:lumMod val="50000"/>
                  </a:schemeClr>
                </a:solidFill>
              </a:rPr>
              <a:t> et al., 2022</a:t>
            </a:r>
          </a:p>
        </p:txBody>
      </p:sp>
      <p:sp>
        <p:nvSpPr>
          <p:cNvPr id="6" name="Rectangle 5">
            <a:extLst>
              <a:ext uri="{FF2B5EF4-FFF2-40B4-BE49-F238E27FC236}">
                <a16:creationId xmlns:a16="http://schemas.microsoft.com/office/drawing/2014/main" id="{23584FEE-9843-04DA-99A2-4793A919D827}"/>
              </a:ext>
            </a:extLst>
          </p:cNvPr>
          <p:cNvSpPr/>
          <p:nvPr/>
        </p:nvSpPr>
        <p:spPr>
          <a:xfrm>
            <a:off x="4563468" y="3757856"/>
            <a:ext cx="3256556" cy="998511"/>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200" dirty="0">
                <a:solidFill>
                  <a:schemeClr val="tx1"/>
                </a:solidFill>
              </a:rPr>
              <a:t>Droughts‐rich periods are more frequent in shorter time scales (several years to one decade) and flood‐rich periods in longer time scales</a:t>
            </a:r>
          </a:p>
        </p:txBody>
      </p:sp>
      <p:sp>
        <p:nvSpPr>
          <p:cNvPr id="18" name="TextBox 17">
            <a:extLst>
              <a:ext uri="{FF2B5EF4-FFF2-40B4-BE49-F238E27FC236}">
                <a16:creationId xmlns:a16="http://schemas.microsoft.com/office/drawing/2014/main" id="{4C433596-8D37-35C3-DD75-4B70CAB8495E}"/>
              </a:ext>
            </a:extLst>
          </p:cNvPr>
          <p:cNvSpPr txBox="1"/>
          <p:nvPr/>
        </p:nvSpPr>
        <p:spPr>
          <a:xfrm>
            <a:off x="812728" y="2308622"/>
            <a:ext cx="1460148" cy="261610"/>
          </a:xfrm>
          <a:prstGeom prst="rect">
            <a:avLst/>
          </a:prstGeom>
          <a:noFill/>
        </p:spPr>
        <p:txBody>
          <a:bodyPr wrap="square">
            <a:spAutoFit/>
          </a:bodyPr>
          <a:lstStyle/>
          <a:p>
            <a:pPr algn="ctr"/>
            <a:r>
              <a:rPr lang="en-IN" sz="1100" b="1" dirty="0">
                <a:solidFill>
                  <a:schemeClr val="accent6">
                    <a:lumMod val="50000"/>
                  </a:schemeClr>
                </a:solidFill>
              </a:rPr>
              <a:t>Lun et al., 2020</a:t>
            </a:r>
          </a:p>
        </p:txBody>
      </p:sp>
      <p:sp>
        <p:nvSpPr>
          <p:cNvPr id="20" name="Oval 19">
            <a:extLst>
              <a:ext uri="{FF2B5EF4-FFF2-40B4-BE49-F238E27FC236}">
                <a16:creationId xmlns:a16="http://schemas.microsoft.com/office/drawing/2014/main" id="{B72AC3C1-CACA-219F-5075-07A7F905C25F}"/>
              </a:ext>
            </a:extLst>
          </p:cNvPr>
          <p:cNvSpPr/>
          <p:nvPr/>
        </p:nvSpPr>
        <p:spPr>
          <a:xfrm>
            <a:off x="8004229" y="3009813"/>
            <a:ext cx="144016" cy="144016"/>
          </a:xfrm>
          <a:prstGeom prst="ellipse">
            <a:avLst/>
          </a:prstGeom>
          <a:solidFill>
            <a:schemeClr val="accent6">
              <a:lumMod val="60000"/>
              <a:lumOff val="40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7F6E48C4-05FE-109A-B122-BB0A617E0E11}"/>
              </a:ext>
            </a:extLst>
          </p:cNvPr>
          <p:cNvCxnSpPr>
            <a:cxnSpLocks/>
            <a:endCxn id="20" idx="0"/>
          </p:cNvCxnSpPr>
          <p:nvPr/>
        </p:nvCxnSpPr>
        <p:spPr>
          <a:xfrm>
            <a:off x="8076237" y="2775100"/>
            <a:ext cx="0" cy="23471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9FCE24D-BA12-52F8-E666-D5F7064C30A4}"/>
              </a:ext>
            </a:extLst>
          </p:cNvPr>
          <p:cNvSpPr/>
          <p:nvPr/>
        </p:nvSpPr>
        <p:spPr>
          <a:xfrm>
            <a:off x="85954" y="1569247"/>
            <a:ext cx="3074365" cy="719423"/>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200" dirty="0" err="1">
                <a:solidFill>
                  <a:schemeClr val="tx1"/>
                </a:solidFill>
              </a:rPr>
              <a:t>sas</a:t>
            </a:r>
            <a:endParaRPr lang="en-US" sz="1200" dirty="0">
              <a:solidFill>
                <a:schemeClr val="tx1"/>
              </a:solidFill>
            </a:endParaRPr>
          </a:p>
        </p:txBody>
      </p:sp>
    </p:spTree>
    <p:extLst>
      <p:ext uri="{BB962C8B-B14F-4D97-AF65-F5344CB8AC3E}">
        <p14:creationId xmlns:p14="http://schemas.microsoft.com/office/powerpoint/2010/main" val="1921070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9EB"/>
        </a:solidFill>
        <a:effectLst/>
      </p:bgPr>
    </p:bg>
    <p:spTree>
      <p:nvGrpSpPr>
        <p:cNvPr id="1" name="">
          <a:extLst>
            <a:ext uri="{FF2B5EF4-FFF2-40B4-BE49-F238E27FC236}">
              <a16:creationId xmlns:a16="http://schemas.microsoft.com/office/drawing/2014/main" id="{9D381E4A-2E40-FED4-2D10-2343C7C49A12}"/>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29644AA3-7C90-8597-CEF6-06A50E93271E}"/>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31BC987B-E4E4-BEAE-AC36-03AE7FBD6111}"/>
              </a:ext>
            </a:extLst>
          </p:cNvPr>
          <p:cNvSpPr txBox="1"/>
          <p:nvPr/>
        </p:nvSpPr>
        <p:spPr>
          <a:xfrm>
            <a:off x="2857114" y="6634691"/>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sp>
        <p:nvSpPr>
          <p:cNvPr id="4" name="TextBox 3">
            <a:extLst>
              <a:ext uri="{FF2B5EF4-FFF2-40B4-BE49-F238E27FC236}">
                <a16:creationId xmlns:a16="http://schemas.microsoft.com/office/drawing/2014/main" id="{0089C516-B9AA-A3B9-BA83-AA14AA19C049}"/>
              </a:ext>
            </a:extLst>
          </p:cNvPr>
          <p:cNvSpPr txBox="1"/>
          <p:nvPr/>
        </p:nvSpPr>
        <p:spPr>
          <a:xfrm>
            <a:off x="257175" y="661104"/>
            <a:ext cx="8049414" cy="1893339"/>
          </a:xfrm>
          <a:prstGeom prst="rect">
            <a:avLst/>
          </a:prstGeom>
          <a:noFill/>
        </p:spPr>
        <p:txBody>
          <a:bodyPr wrap="square" rtlCol="0">
            <a:spAutoFit/>
          </a:bodyPr>
          <a:lstStyle/>
          <a:p>
            <a:pPr marL="285758" indent="-285758">
              <a:lnSpc>
                <a:spcPct val="150000"/>
              </a:lnSpc>
              <a:buFont typeface="Arial" panose="020B0604020202020204" pitchFamily="34" charset="0"/>
              <a:buChar char="•"/>
            </a:pPr>
            <a:r>
              <a:rPr lang="en-US" sz="1600" dirty="0">
                <a:latin typeface="Helvetica Neue" panose="02000503000000020004"/>
              </a:rPr>
              <a:t>It is challenging to unravel the variability due to natural oscillations and climate change.</a:t>
            </a:r>
          </a:p>
          <a:p>
            <a:pPr marL="285758" indent="-285758">
              <a:lnSpc>
                <a:spcPct val="150000"/>
              </a:lnSpc>
              <a:buFont typeface="Arial" panose="020B0604020202020204" pitchFamily="34" charset="0"/>
              <a:buChar char="•"/>
            </a:pPr>
            <a:r>
              <a:rPr lang="en-US" sz="1600" dirty="0">
                <a:latin typeface="Helvetica Neue" panose="02000503000000020004"/>
              </a:rPr>
              <a:t>A continuous timeseries analysis such as trend test, Mann </a:t>
            </a:r>
            <a:r>
              <a:rPr lang="en-US" sz="1600" dirty="0" err="1">
                <a:latin typeface="Helvetica Neue" panose="02000503000000020004"/>
              </a:rPr>
              <a:t>kendal</a:t>
            </a:r>
            <a:r>
              <a:rPr lang="en-US" sz="1600" dirty="0">
                <a:latin typeface="Helvetica Neue" panose="02000503000000020004"/>
              </a:rPr>
              <a:t>, correlations </a:t>
            </a:r>
            <a:r>
              <a:rPr lang="en-US" sz="1600" dirty="0" err="1">
                <a:latin typeface="Helvetica Neue" panose="02000503000000020004"/>
              </a:rPr>
              <a:t>etc</a:t>
            </a:r>
            <a:r>
              <a:rPr lang="en-US" sz="1600" dirty="0">
                <a:latin typeface="Helvetica Neue" panose="02000503000000020004"/>
              </a:rPr>
              <a:t> wont work here as hydrological timeseries are non-stationary.</a:t>
            </a:r>
          </a:p>
          <a:p>
            <a:pPr marL="285758" indent="-285758">
              <a:lnSpc>
                <a:spcPct val="150000"/>
              </a:lnSpc>
              <a:buFont typeface="Arial" panose="020B0604020202020204" pitchFamily="34" charset="0"/>
              <a:buChar char="•"/>
            </a:pPr>
            <a:r>
              <a:rPr lang="en-US" sz="1600" dirty="0">
                <a:latin typeface="Helvetica Neue" panose="02000503000000020004"/>
                <a:ea typeface="Helvetica Neue" panose="02000503000000020004" pitchFamily="2" charset="0"/>
                <a:cs typeface="Helvetica Neue" panose="02000503000000020004" pitchFamily="2" charset="0"/>
              </a:rPr>
              <a:t>It is challenging to attribute trend to </a:t>
            </a:r>
            <a:r>
              <a:rPr lang="en-US" sz="1600" dirty="0" err="1">
                <a:latin typeface="Helvetica Neue" panose="02000503000000020004"/>
                <a:ea typeface="Helvetica Neue" panose="02000503000000020004" pitchFamily="2" charset="0"/>
                <a:cs typeface="Helvetica Neue" panose="02000503000000020004" pitchFamily="2" charset="0"/>
              </a:rPr>
              <a:t>lulc</a:t>
            </a:r>
            <a:r>
              <a:rPr lang="en-US" sz="1600" dirty="0">
                <a:latin typeface="Helvetica Neue" panose="02000503000000020004"/>
                <a:ea typeface="Helvetica Neue" panose="02000503000000020004" pitchFamily="2" charset="0"/>
                <a:cs typeface="Helvetica Neue" panose="02000503000000020004" pitchFamily="2" charset="0"/>
              </a:rPr>
              <a:t> changes or global warming</a:t>
            </a:r>
          </a:p>
        </p:txBody>
      </p:sp>
      <p:sp>
        <p:nvSpPr>
          <p:cNvPr id="5" name="TextBox 4">
            <a:extLst>
              <a:ext uri="{FF2B5EF4-FFF2-40B4-BE49-F238E27FC236}">
                <a16:creationId xmlns:a16="http://schemas.microsoft.com/office/drawing/2014/main" id="{77B459DC-C5D8-7F5F-A6E2-146B0FE3A82E}"/>
              </a:ext>
            </a:extLst>
          </p:cNvPr>
          <p:cNvSpPr txBox="1"/>
          <p:nvPr/>
        </p:nvSpPr>
        <p:spPr>
          <a:xfrm>
            <a:off x="257175" y="84809"/>
            <a:ext cx="2676195" cy="400110"/>
          </a:xfrm>
          <a:prstGeom prst="rect">
            <a:avLst/>
          </a:prstGeom>
          <a:noFill/>
        </p:spPr>
        <p:txBody>
          <a:bodyPr wrap="square" rtlCol="0">
            <a:spAutoFit/>
          </a:bodyPr>
          <a:lstStyle/>
          <a:p>
            <a:r>
              <a:rPr lang="en-US" sz="2000" b="1" dirty="0">
                <a:latin typeface="Helvetica Neue" panose="02000503000000020004" pitchFamily="2" charset="0"/>
              </a:rPr>
              <a:t>Temporal clustering</a:t>
            </a:r>
          </a:p>
        </p:txBody>
      </p:sp>
      <p:cxnSp>
        <p:nvCxnSpPr>
          <p:cNvPr id="6" name="Straight Connector 5">
            <a:extLst>
              <a:ext uri="{FF2B5EF4-FFF2-40B4-BE49-F238E27FC236}">
                <a16:creationId xmlns:a16="http://schemas.microsoft.com/office/drawing/2014/main" id="{FCEDB9DE-0B7B-7509-78D4-AA6107BF5200}"/>
              </a:ext>
            </a:extLst>
          </p:cNvPr>
          <p:cNvCxnSpPr>
            <a:cxnSpLocks/>
          </p:cNvCxnSpPr>
          <p:nvPr/>
        </p:nvCxnSpPr>
        <p:spPr>
          <a:xfrm>
            <a:off x="257175" y="513313"/>
            <a:ext cx="11563350"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7029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9EB"/>
        </a:solidFill>
        <a:effectLst/>
      </p:bgPr>
    </p:bg>
    <p:spTree>
      <p:nvGrpSpPr>
        <p:cNvPr id="1" name="">
          <a:extLst>
            <a:ext uri="{FF2B5EF4-FFF2-40B4-BE49-F238E27FC236}">
              <a16:creationId xmlns:a16="http://schemas.microsoft.com/office/drawing/2014/main" id="{06DA8303-6563-F3D0-A310-C7C284CD5D51}"/>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A900A148-9DBC-8283-9F43-AB5533D1F751}"/>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D2DA528F-E1C8-1F3D-D450-7ED52954938C}"/>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sp>
        <p:nvSpPr>
          <p:cNvPr id="27" name="Rectangle: Rounded Corners 26">
            <a:extLst>
              <a:ext uri="{FF2B5EF4-FFF2-40B4-BE49-F238E27FC236}">
                <a16:creationId xmlns:a16="http://schemas.microsoft.com/office/drawing/2014/main" id="{897E0A27-ADB8-3F8B-998B-B7D1B45F73E8}"/>
              </a:ext>
            </a:extLst>
          </p:cNvPr>
          <p:cNvSpPr/>
          <p:nvPr/>
        </p:nvSpPr>
        <p:spPr>
          <a:xfrm>
            <a:off x="350469" y="2963243"/>
            <a:ext cx="675106" cy="299502"/>
          </a:xfrm>
          <a:prstGeom prst="roundRect">
            <a:avLst/>
          </a:prstGeom>
          <a:solidFill>
            <a:schemeClr val="accent6">
              <a:lumMod val="50000"/>
            </a:schemeClr>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LR</a:t>
            </a:r>
            <a:endParaRPr lang="en-IN" sz="1400" dirty="0"/>
          </a:p>
        </p:txBody>
      </p:sp>
      <p:cxnSp>
        <p:nvCxnSpPr>
          <p:cNvPr id="7" name="Straight Arrow Connector 6">
            <a:extLst>
              <a:ext uri="{FF2B5EF4-FFF2-40B4-BE49-F238E27FC236}">
                <a16:creationId xmlns:a16="http://schemas.microsoft.com/office/drawing/2014/main" id="{51787909-A35B-CC71-BE56-A1789998A9CD}"/>
              </a:ext>
            </a:extLst>
          </p:cNvPr>
          <p:cNvCxnSpPr>
            <a:cxnSpLocks/>
            <a:stCxn id="27" idx="3"/>
          </p:cNvCxnSpPr>
          <p:nvPr/>
        </p:nvCxnSpPr>
        <p:spPr>
          <a:xfrm flipV="1">
            <a:off x="1025575" y="3081821"/>
            <a:ext cx="9708234" cy="31173"/>
          </a:xfrm>
          <a:prstGeom prst="straightConnector1">
            <a:avLst/>
          </a:prstGeom>
          <a:ln w="19050">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A0A56DF9-CFB9-C245-651A-F704A5671C85}"/>
              </a:ext>
            </a:extLst>
          </p:cNvPr>
          <p:cNvSpPr/>
          <p:nvPr/>
        </p:nvSpPr>
        <p:spPr>
          <a:xfrm>
            <a:off x="1470794" y="3040986"/>
            <a:ext cx="144016" cy="144016"/>
          </a:xfrm>
          <a:prstGeom prst="ellipse">
            <a:avLst/>
          </a:prstGeom>
          <a:solidFill>
            <a:schemeClr val="accent6">
              <a:lumMod val="50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0AFDD180-C35B-9D79-6103-796D3D16B9E4}"/>
              </a:ext>
            </a:extLst>
          </p:cNvPr>
          <p:cNvCxnSpPr/>
          <p:nvPr/>
        </p:nvCxnSpPr>
        <p:spPr>
          <a:xfrm flipV="1">
            <a:off x="1542802" y="2571561"/>
            <a:ext cx="0" cy="46942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9D27D38-FC67-1944-2AE2-AAD66CA71D13}"/>
              </a:ext>
            </a:extLst>
          </p:cNvPr>
          <p:cNvSpPr txBox="1"/>
          <p:nvPr/>
        </p:nvSpPr>
        <p:spPr>
          <a:xfrm>
            <a:off x="812728" y="2307741"/>
            <a:ext cx="1460148" cy="261610"/>
          </a:xfrm>
          <a:prstGeom prst="rect">
            <a:avLst/>
          </a:prstGeom>
          <a:solidFill>
            <a:srgbClr val="E8F1FE"/>
          </a:solidFill>
        </p:spPr>
        <p:txBody>
          <a:bodyPr wrap="square">
            <a:spAutoFit/>
          </a:bodyPr>
          <a:lstStyle/>
          <a:p>
            <a:pPr algn="ctr"/>
            <a:r>
              <a:rPr lang="en-IN" sz="1100" b="1" dirty="0">
                <a:solidFill>
                  <a:schemeClr val="accent1">
                    <a:lumMod val="50000"/>
                  </a:schemeClr>
                </a:solidFill>
              </a:rPr>
              <a:t>Lui &amp; Zhang., 2017</a:t>
            </a:r>
          </a:p>
        </p:txBody>
      </p:sp>
      <p:sp>
        <p:nvSpPr>
          <p:cNvPr id="10" name="Oval 9">
            <a:extLst>
              <a:ext uri="{FF2B5EF4-FFF2-40B4-BE49-F238E27FC236}">
                <a16:creationId xmlns:a16="http://schemas.microsoft.com/office/drawing/2014/main" id="{DA21B7CC-16B8-A775-4960-79F18F439D83}"/>
              </a:ext>
            </a:extLst>
          </p:cNvPr>
          <p:cNvSpPr/>
          <p:nvPr/>
        </p:nvSpPr>
        <p:spPr>
          <a:xfrm>
            <a:off x="3088312" y="3009813"/>
            <a:ext cx="144016" cy="144016"/>
          </a:xfrm>
          <a:prstGeom prst="ellipse">
            <a:avLst/>
          </a:prstGeom>
          <a:solidFill>
            <a:schemeClr val="accent6">
              <a:lumMod val="50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1598D87D-624F-0A78-6BFB-9F0E7AED2CAB}"/>
              </a:ext>
            </a:extLst>
          </p:cNvPr>
          <p:cNvCxnSpPr>
            <a:cxnSpLocks/>
            <a:stCxn id="12" idx="0"/>
            <a:endCxn id="10" idx="4"/>
          </p:cNvCxnSpPr>
          <p:nvPr/>
        </p:nvCxnSpPr>
        <p:spPr>
          <a:xfrm flipV="1">
            <a:off x="3160320" y="3153829"/>
            <a:ext cx="0" cy="31583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430930D-4120-C871-D1DB-918FD24C6329}"/>
              </a:ext>
            </a:extLst>
          </p:cNvPr>
          <p:cNvSpPr txBox="1"/>
          <p:nvPr/>
        </p:nvSpPr>
        <p:spPr>
          <a:xfrm>
            <a:off x="2430246" y="3469666"/>
            <a:ext cx="1460148" cy="261610"/>
          </a:xfrm>
          <a:prstGeom prst="rect">
            <a:avLst/>
          </a:prstGeom>
          <a:noFill/>
        </p:spPr>
        <p:txBody>
          <a:bodyPr wrap="square">
            <a:spAutoFit/>
          </a:bodyPr>
          <a:lstStyle/>
          <a:p>
            <a:pPr algn="ctr"/>
            <a:r>
              <a:rPr lang="en-IN" sz="1100" b="1" dirty="0">
                <a:solidFill>
                  <a:schemeClr val="accent1">
                    <a:lumMod val="50000"/>
                  </a:schemeClr>
                </a:solidFill>
              </a:rPr>
              <a:t>Lun et al., 2020</a:t>
            </a:r>
          </a:p>
        </p:txBody>
      </p:sp>
      <p:sp>
        <p:nvSpPr>
          <p:cNvPr id="17" name="Rectangle 16">
            <a:extLst>
              <a:ext uri="{FF2B5EF4-FFF2-40B4-BE49-F238E27FC236}">
                <a16:creationId xmlns:a16="http://schemas.microsoft.com/office/drawing/2014/main" id="{291E346D-63DD-EC96-4ABC-3E82A166ED2A}"/>
              </a:ext>
            </a:extLst>
          </p:cNvPr>
          <p:cNvSpPr/>
          <p:nvPr/>
        </p:nvSpPr>
        <p:spPr>
          <a:xfrm>
            <a:off x="157963" y="1169168"/>
            <a:ext cx="3074365" cy="104130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200" dirty="0">
                <a:solidFill>
                  <a:schemeClr val="tx1"/>
                </a:solidFill>
              </a:rPr>
              <a:t>Poison distribution</a:t>
            </a:r>
          </a:p>
          <a:p>
            <a:pPr marL="144000" indent="-176400">
              <a:buFont typeface="Arial" panose="020B0604020202020204" pitchFamily="34" charset="0"/>
              <a:buChar char="•"/>
            </a:pPr>
            <a:r>
              <a:rPr lang="en-US" sz="1200" dirty="0">
                <a:solidFill>
                  <a:schemeClr val="tx1"/>
                </a:solidFill>
              </a:rPr>
              <a:t>Cox regression model (intra-annual clustering)</a:t>
            </a:r>
          </a:p>
          <a:p>
            <a:pPr marL="144000" indent="-176400">
              <a:buFont typeface="Arial" panose="020B0604020202020204" pitchFamily="34" charset="0"/>
              <a:buChar char="•"/>
            </a:pPr>
            <a:r>
              <a:rPr lang="en-IN" sz="1200" dirty="0">
                <a:solidFill>
                  <a:schemeClr val="tx1"/>
                </a:solidFill>
              </a:rPr>
              <a:t>Inter-annual clustering (Dispersion index &amp; Kernal occurrence estimation)</a:t>
            </a:r>
          </a:p>
        </p:txBody>
      </p:sp>
      <p:sp>
        <p:nvSpPr>
          <p:cNvPr id="15" name="Oval 14">
            <a:extLst>
              <a:ext uri="{FF2B5EF4-FFF2-40B4-BE49-F238E27FC236}">
                <a16:creationId xmlns:a16="http://schemas.microsoft.com/office/drawing/2014/main" id="{5EF3BDE4-EC5D-EE64-5970-5A491AF92A40}"/>
              </a:ext>
            </a:extLst>
          </p:cNvPr>
          <p:cNvSpPr/>
          <p:nvPr/>
        </p:nvSpPr>
        <p:spPr>
          <a:xfrm>
            <a:off x="4491461" y="3009813"/>
            <a:ext cx="144016" cy="144016"/>
          </a:xfrm>
          <a:prstGeom prst="ellipse">
            <a:avLst/>
          </a:prstGeom>
          <a:solidFill>
            <a:schemeClr val="accent6">
              <a:lumMod val="50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72710C03-3BDF-C614-6F71-92410BDF766F}"/>
              </a:ext>
            </a:extLst>
          </p:cNvPr>
          <p:cNvCxnSpPr/>
          <p:nvPr/>
        </p:nvCxnSpPr>
        <p:spPr>
          <a:xfrm flipV="1">
            <a:off x="4563469" y="2540388"/>
            <a:ext cx="0" cy="46942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72F15A7C-2FEB-983E-221E-35D389635886}"/>
              </a:ext>
            </a:extLst>
          </p:cNvPr>
          <p:cNvSpPr/>
          <p:nvPr/>
        </p:nvSpPr>
        <p:spPr>
          <a:xfrm>
            <a:off x="5951609" y="3023544"/>
            <a:ext cx="144016" cy="144016"/>
          </a:xfrm>
          <a:prstGeom prst="ellipse">
            <a:avLst/>
          </a:prstGeom>
          <a:solidFill>
            <a:schemeClr val="accent6">
              <a:lumMod val="50000"/>
            </a:schemeClr>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879B5154-80EF-FEEE-40BC-1DAD4FE8B7B3}"/>
              </a:ext>
            </a:extLst>
          </p:cNvPr>
          <p:cNvCxnSpPr>
            <a:cxnSpLocks/>
            <a:endCxn id="29" idx="4"/>
          </p:cNvCxnSpPr>
          <p:nvPr/>
        </p:nvCxnSpPr>
        <p:spPr>
          <a:xfrm flipV="1">
            <a:off x="6023617" y="3167560"/>
            <a:ext cx="0" cy="31583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613C9B1-EEEF-4EF2-F4CB-F3DE46D29214}"/>
              </a:ext>
            </a:extLst>
          </p:cNvPr>
          <p:cNvSpPr txBox="1"/>
          <p:nvPr/>
        </p:nvSpPr>
        <p:spPr>
          <a:xfrm>
            <a:off x="3764058" y="2258361"/>
            <a:ext cx="1598821" cy="261610"/>
          </a:xfrm>
          <a:prstGeom prst="rect">
            <a:avLst/>
          </a:prstGeom>
          <a:noFill/>
        </p:spPr>
        <p:txBody>
          <a:bodyPr wrap="square">
            <a:spAutoFit/>
          </a:bodyPr>
          <a:lstStyle/>
          <a:p>
            <a:pPr algn="ctr"/>
            <a:r>
              <a:rPr lang="en-IN" sz="1100" b="1" dirty="0">
                <a:solidFill>
                  <a:schemeClr val="accent6">
                    <a:lumMod val="50000"/>
                  </a:schemeClr>
                </a:solidFill>
              </a:rPr>
              <a:t>Manuela &amp; Stahl, 2023</a:t>
            </a:r>
          </a:p>
        </p:txBody>
      </p:sp>
      <p:sp>
        <p:nvSpPr>
          <p:cNvPr id="6" name="Rectangle 5">
            <a:extLst>
              <a:ext uri="{FF2B5EF4-FFF2-40B4-BE49-F238E27FC236}">
                <a16:creationId xmlns:a16="http://schemas.microsoft.com/office/drawing/2014/main" id="{4AB9C0DF-355E-D7A0-0453-0F4EC0F28B83}"/>
              </a:ext>
            </a:extLst>
          </p:cNvPr>
          <p:cNvSpPr/>
          <p:nvPr/>
        </p:nvSpPr>
        <p:spPr>
          <a:xfrm>
            <a:off x="3648986" y="1162488"/>
            <a:ext cx="3074365" cy="104130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200" dirty="0">
                <a:solidFill>
                  <a:schemeClr val="tx1"/>
                </a:solidFill>
              </a:rPr>
              <a:t>Applied dispersion &amp; Replays coefficient on streamflow, E-E</a:t>
            </a:r>
            <a:r>
              <a:rPr lang="en-US" sz="1200" baseline="-25000" dirty="0">
                <a:solidFill>
                  <a:schemeClr val="tx1"/>
                </a:solidFill>
              </a:rPr>
              <a:t>p</a:t>
            </a:r>
            <a:r>
              <a:rPr lang="en-US" sz="1200" dirty="0">
                <a:solidFill>
                  <a:schemeClr val="tx1"/>
                </a:solidFill>
              </a:rPr>
              <a:t> and precipitation data</a:t>
            </a:r>
          </a:p>
          <a:p>
            <a:pPr marL="144000" indent="-176400">
              <a:buFont typeface="Arial" panose="020B0604020202020204" pitchFamily="34" charset="0"/>
              <a:buChar char="•"/>
            </a:pPr>
            <a:r>
              <a:rPr lang="en-US" sz="1200" dirty="0">
                <a:solidFill>
                  <a:schemeClr val="tx1"/>
                </a:solidFill>
              </a:rPr>
              <a:t>Boot strapping for significant test</a:t>
            </a:r>
            <a:endParaRPr lang="en-IN" sz="1200" dirty="0">
              <a:solidFill>
                <a:schemeClr val="tx1"/>
              </a:solidFill>
            </a:endParaRPr>
          </a:p>
        </p:txBody>
      </p:sp>
      <p:sp>
        <p:nvSpPr>
          <p:cNvPr id="8" name="Rectangle: Rounded Corners 7">
            <a:extLst>
              <a:ext uri="{FF2B5EF4-FFF2-40B4-BE49-F238E27FC236}">
                <a16:creationId xmlns:a16="http://schemas.microsoft.com/office/drawing/2014/main" id="{B8F8ED89-B038-A3FD-B12D-705414860309}"/>
              </a:ext>
            </a:extLst>
          </p:cNvPr>
          <p:cNvSpPr/>
          <p:nvPr/>
        </p:nvSpPr>
        <p:spPr>
          <a:xfrm>
            <a:off x="4224677" y="123545"/>
            <a:ext cx="3923568" cy="375701"/>
          </a:xfrm>
          <a:prstGeom prst="roundRect">
            <a:avLst/>
          </a:prstGeom>
          <a:solidFill>
            <a:schemeClr val="accent6">
              <a:lumMod val="75000"/>
            </a:schemeClr>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Temporal Clustering (Methods)</a:t>
            </a:r>
            <a:endParaRPr lang="en-IN" sz="2000" b="1"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12E9B21A-34CA-809A-FEB8-C462627BA3DD}"/>
              </a:ext>
            </a:extLst>
          </p:cNvPr>
          <p:cNvSpPr/>
          <p:nvPr/>
        </p:nvSpPr>
        <p:spPr>
          <a:xfrm>
            <a:off x="3801959" y="159889"/>
            <a:ext cx="330937" cy="30653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3" name="Rectangle 2">
            <a:extLst>
              <a:ext uri="{FF2B5EF4-FFF2-40B4-BE49-F238E27FC236}">
                <a16:creationId xmlns:a16="http://schemas.microsoft.com/office/drawing/2014/main" id="{591C3722-B3CD-C6B1-F8D0-02951E88FE2F}"/>
              </a:ext>
            </a:extLst>
          </p:cNvPr>
          <p:cNvSpPr/>
          <p:nvPr/>
        </p:nvSpPr>
        <p:spPr>
          <a:xfrm>
            <a:off x="1489103" y="3770631"/>
            <a:ext cx="3074365" cy="719423"/>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200" dirty="0">
                <a:solidFill>
                  <a:schemeClr val="tx1"/>
                </a:solidFill>
              </a:rPr>
              <a:t>Scan statistics</a:t>
            </a:r>
          </a:p>
          <a:p>
            <a:pPr marL="144000" indent="-176400">
              <a:buFont typeface="Arial" panose="020B0604020202020204" pitchFamily="34" charset="0"/>
              <a:buChar char="•"/>
            </a:pPr>
            <a:r>
              <a:rPr lang="en-US" sz="1200">
                <a:solidFill>
                  <a:schemeClr val="tx1"/>
                </a:solidFill>
              </a:rPr>
              <a:t>Poisson modeling</a:t>
            </a:r>
            <a:endParaRPr lang="en-US" sz="1200" dirty="0">
              <a:solidFill>
                <a:schemeClr val="tx1"/>
              </a:solidFill>
            </a:endParaRPr>
          </a:p>
        </p:txBody>
      </p:sp>
    </p:spTree>
    <p:extLst>
      <p:ext uri="{BB962C8B-B14F-4D97-AF65-F5344CB8AC3E}">
        <p14:creationId xmlns:p14="http://schemas.microsoft.com/office/powerpoint/2010/main" val="1808465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9EB"/>
        </a:solidFill>
        <a:effectLst/>
      </p:bgPr>
    </p:bg>
    <p:spTree>
      <p:nvGrpSpPr>
        <p:cNvPr id="1" name="">
          <a:extLst>
            <a:ext uri="{FF2B5EF4-FFF2-40B4-BE49-F238E27FC236}">
              <a16:creationId xmlns:a16="http://schemas.microsoft.com/office/drawing/2014/main" id="{76A3A80C-99E0-E9BD-9CD4-ED0131E4C8F2}"/>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511124F6-3E69-8E85-286F-B8C442A80A7D}"/>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28CED64E-0083-948E-F569-C542CA56B99F}"/>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cxnSp>
        <p:nvCxnSpPr>
          <p:cNvPr id="4" name="Straight Connector 3">
            <a:extLst>
              <a:ext uri="{FF2B5EF4-FFF2-40B4-BE49-F238E27FC236}">
                <a16:creationId xmlns:a16="http://schemas.microsoft.com/office/drawing/2014/main" id="{A9287EDD-BC28-D891-D141-D065C563A01F}"/>
              </a:ext>
            </a:extLst>
          </p:cNvPr>
          <p:cNvCxnSpPr>
            <a:cxnSpLocks/>
          </p:cNvCxnSpPr>
          <p:nvPr/>
        </p:nvCxnSpPr>
        <p:spPr>
          <a:xfrm>
            <a:off x="209550" y="551413"/>
            <a:ext cx="11563350"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2A381FFD-C5BA-5FF4-9759-B9E3E08A294E}"/>
              </a:ext>
            </a:extLst>
          </p:cNvPr>
          <p:cNvSpPr txBox="1"/>
          <p:nvPr/>
        </p:nvSpPr>
        <p:spPr>
          <a:xfrm>
            <a:off x="3638550" y="2205831"/>
            <a:ext cx="1476375" cy="307777"/>
          </a:xfrm>
          <a:prstGeom prst="rect">
            <a:avLst/>
          </a:prstGeom>
          <a:solidFill>
            <a:schemeClr val="accent6">
              <a:lumMod val="75000"/>
            </a:schemeClr>
          </a:solidFill>
          <a:ln>
            <a:solidFill>
              <a:schemeClr val="tx1"/>
            </a:solidFill>
          </a:ln>
        </p:spPr>
        <p:txBody>
          <a:bodyPr wrap="square" rtlCol="0">
            <a:spAutoFit/>
          </a:bodyPr>
          <a:lstStyle/>
          <a:p>
            <a:pPr algn="ctr"/>
            <a:r>
              <a:rPr lang="en-US" sz="1400" b="1" dirty="0">
                <a:solidFill>
                  <a:schemeClr val="bg1"/>
                </a:solidFill>
                <a:latin typeface="Helvetica Neue" panose="02000503000000020004"/>
              </a:rPr>
              <a:t>Ripley’s  K</a:t>
            </a:r>
            <a:endParaRPr lang="en-IN" sz="1400" b="1" dirty="0">
              <a:solidFill>
                <a:schemeClr val="bg1"/>
              </a:solidFill>
              <a:latin typeface="Helvetica Neue" panose="02000503000000020004"/>
            </a:endParaRPr>
          </a:p>
        </p:txBody>
      </p:sp>
      <p:sp>
        <p:nvSpPr>
          <p:cNvPr id="14" name="TextBox 13">
            <a:extLst>
              <a:ext uri="{FF2B5EF4-FFF2-40B4-BE49-F238E27FC236}">
                <a16:creationId xmlns:a16="http://schemas.microsoft.com/office/drawing/2014/main" id="{A643F3D6-7E9D-5A6A-28E7-4C750369EE2E}"/>
              </a:ext>
            </a:extLst>
          </p:cNvPr>
          <p:cNvSpPr txBox="1"/>
          <p:nvPr/>
        </p:nvSpPr>
        <p:spPr>
          <a:xfrm>
            <a:off x="3962766" y="3557836"/>
            <a:ext cx="1781175" cy="307777"/>
          </a:xfrm>
          <a:prstGeom prst="rect">
            <a:avLst/>
          </a:prstGeom>
          <a:solidFill>
            <a:schemeClr val="accent6">
              <a:lumMod val="75000"/>
            </a:schemeClr>
          </a:solidFill>
          <a:ln>
            <a:solidFill>
              <a:schemeClr val="tx1"/>
            </a:solidFill>
          </a:ln>
        </p:spPr>
        <p:txBody>
          <a:bodyPr wrap="square" rtlCol="0">
            <a:spAutoFit/>
          </a:bodyPr>
          <a:lstStyle/>
          <a:p>
            <a:pPr algn="ctr"/>
            <a:r>
              <a:rPr lang="en-US" sz="1400" b="1" dirty="0">
                <a:solidFill>
                  <a:schemeClr val="bg1"/>
                </a:solidFill>
                <a:latin typeface="Helvetica Neue" panose="02000503000000020004"/>
              </a:rPr>
              <a:t>Dispersion Method</a:t>
            </a:r>
            <a:endParaRPr lang="en-IN" sz="1400" b="1" dirty="0">
              <a:solidFill>
                <a:schemeClr val="bg1"/>
              </a:solidFill>
              <a:latin typeface="Helvetica Neue" panose="02000503000000020004"/>
            </a:endParaRPr>
          </a:p>
        </p:txBody>
      </p:sp>
      <p:sp>
        <p:nvSpPr>
          <p:cNvPr id="55" name="TextBox 54">
            <a:extLst>
              <a:ext uri="{FF2B5EF4-FFF2-40B4-BE49-F238E27FC236}">
                <a16:creationId xmlns:a16="http://schemas.microsoft.com/office/drawing/2014/main" id="{12E948B5-3B2D-41FF-4A53-07663056B0C5}"/>
              </a:ext>
            </a:extLst>
          </p:cNvPr>
          <p:cNvSpPr txBox="1"/>
          <p:nvPr/>
        </p:nvSpPr>
        <p:spPr>
          <a:xfrm>
            <a:off x="257175" y="84809"/>
            <a:ext cx="5410200" cy="400110"/>
          </a:xfrm>
          <a:prstGeom prst="rect">
            <a:avLst/>
          </a:prstGeom>
          <a:noFill/>
        </p:spPr>
        <p:txBody>
          <a:bodyPr wrap="square" rtlCol="0">
            <a:spAutoFit/>
          </a:bodyPr>
          <a:lstStyle/>
          <a:p>
            <a:r>
              <a:rPr lang="en-US" sz="2000" b="1" dirty="0">
                <a:latin typeface="Helvetica Neue" panose="02000503000000020004" pitchFamily="2" charset="0"/>
              </a:rPr>
              <a:t>Different methods of temporal clustering</a:t>
            </a:r>
          </a:p>
        </p:txBody>
      </p:sp>
    </p:spTree>
    <p:extLst>
      <p:ext uri="{BB962C8B-B14F-4D97-AF65-F5344CB8AC3E}">
        <p14:creationId xmlns:p14="http://schemas.microsoft.com/office/powerpoint/2010/main" val="3241184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9EB"/>
        </a:solidFill>
        <a:effectLst/>
      </p:bgPr>
    </p:bg>
    <p:spTree>
      <p:nvGrpSpPr>
        <p:cNvPr id="1" name="">
          <a:extLst>
            <a:ext uri="{FF2B5EF4-FFF2-40B4-BE49-F238E27FC236}">
              <a16:creationId xmlns:a16="http://schemas.microsoft.com/office/drawing/2014/main" id="{2A408D12-0BB3-2E5E-D900-4A4E9F5B9797}"/>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695E6B92-F83A-3D05-16AE-96E0FFA36219}"/>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3BBCEA03-86A2-FF34-DBDE-07C9444FC94A}"/>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cxnSp>
        <p:nvCxnSpPr>
          <p:cNvPr id="4" name="Straight Connector 3">
            <a:extLst>
              <a:ext uri="{FF2B5EF4-FFF2-40B4-BE49-F238E27FC236}">
                <a16:creationId xmlns:a16="http://schemas.microsoft.com/office/drawing/2014/main" id="{FBC79A5C-C12A-D3C4-3CC5-F98EB3264348}"/>
              </a:ext>
            </a:extLst>
          </p:cNvPr>
          <p:cNvCxnSpPr>
            <a:cxnSpLocks/>
          </p:cNvCxnSpPr>
          <p:nvPr/>
        </p:nvCxnSpPr>
        <p:spPr>
          <a:xfrm>
            <a:off x="209550" y="551413"/>
            <a:ext cx="11563350"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387F8957-E271-F615-A413-E1A77EB3498C}"/>
              </a:ext>
            </a:extLst>
          </p:cNvPr>
          <p:cNvSpPr txBox="1"/>
          <p:nvPr/>
        </p:nvSpPr>
        <p:spPr>
          <a:xfrm>
            <a:off x="257175" y="84809"/>
            <a:ext cx="5410200" cy="400110"/>
          </a:xfrm>
          <a:prstGeom prst="rect">
            <a:avLst/>
          </a:prstGeom>
          <a:noFill/>
        </p:spPr>
        <p:txBody>
          <a:bodyPr wrap="square" rtlCol="0">
            <a:spAutoFit/>
          </a:bodyPr>
          <a:lstStyle/>
          <a:p>
            <a:r>
              <a:rPr lang="en-US" sz="2000" b="1" dirty="0">
                <a:latin typeface="Helvetica Neue" panose="02000503000000020004" pitchFamily="2" charset="0"/>
              </a:rPr>
              <a:t>Different methods of temporal clustering</a:t>
            </a:r>
          </a:p>
        </p:txBody>
      </p:sp>
      <p:sp>
        <p:nvSpPr>
          <p:cNvPr id="3" name="TextBox 2">
            <a:extLst>
              <a:ext uri="{FF2B5EF4-FFF2-40B4-BE49-F238E27FC236}">
                <a16:creationId xmlns:a16="http://schemas.microsoft.com/office/drawing/2014/main" id="{E2B7DD02-47E4-590C-C63C-74B350CFF7D4}"/>
              </a:ext>
            </a:extLst>
          </p:cNvPr>
          <p:cNvSpPr txBox="1"/>
          <p:nvPr/>
        </p:nvSpPr>
        <p:spPr>
          <a:xfrm>
            <a:off x="257175" y="965904"/>
            <a:ext cx="8049414" cy="791179"/>
          </a:xfrm>
          <a:prstGeom prst="rect">
            <a:avLst/>
          </a:prstGeom>
          <a:noFill/>
        </p:spPr>
        <p:txBody>
          <a:bodyPr wrap="square" rtlCol="0">
            <a:spAutoFit/>
          </a:bodyPr>
          <a:lstStyle/>
          <a:p>
            <a:pPr marL="285758" indent="-285758">
              <a:lnSpc>
                <a:spcPct val="150000"/>
              </a:lnSpc>
              <a:buFont typeface="Arial" panose="020B0604020202020204" pitchFamily="34" charset="0"/>
              <a:buChar char="•"/>
            </a:pPr>
            <a:r>
              <a:rPr lang="en-US" sz="1600" dirty="0"/>
              <a:t>Firstly, the index of dispersion, which quantifies the departure from a homogeneous Poisson process, is investigated</a:t>
            </a:r>
            <a:endParaRPr lang="en-US" sz="1600" dirty="0">
              <a:latin typeface="Helvetica Neue" panose="02000503000000020004"/>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13683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CCCC"/>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62343DB-422B-4A43-836D-B1DC0D922669}"/>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D363C40C-4081-5343-C4AE-00CCDBAF0F15}"/>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sp>
        <p:nvSpPr>
          <p:cNvPr id="27" name="Rectangle: Rounded Corners 26">
            <a:extLst>
              <a:ext uri="{FF2B5EF4-FFF2-40B4-BE49-F238E27FC236}">
                <a16:creationId xmlns:a16="http://schemas.microsoft.com/office/drawing/2014/main" id="{6F06560A-6E9B-E8FC-C7EF-EE1CE40E76B9}"/>
              </a:ext>
            </a:extLst>
          </p:cNvPr>
          <p:cNvSpPr/>
          <p:nvPr/>
        </p:nvSpPr>
        <p:spPr>
          <a:xfrm>
            <a:off x="350469" y="2963243"/>
            <a:ext cx="675106" cy="299502"/>
          </a:xfrm>
          <a:prstGeom prst="roundRect">
            <a:avLst/>
          </a:prstGeom>
          <a:solidFill>
            <a:srgbClr val="B00808"/>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LR</a:t>
            </a:r>
            <a:endParaRPr lang="en-IN" sz="1400" dirty="0"/>
          </a:p>
        </p:txBody>
      </p:sp>
      <p:sp>
        <p:nvSpPr>
          <p:cNvPr id="3" name="Rectangle: Rounded Corners 2">
            <a:extLst>
              <a:ext uri="{FF2B5EF4-FFF2-40B4-BE49-F238E27FC236}">
                <a16:creationId xmlns:a16="http://schemas.microsoft.com/office/drawing/2014/main" id="{80734755-5F58-DB93-A548-0FA47B120AB5}"/>
              </a:ext>
            </a:extLst>
          </p:cNvPr>
          <p:cNvSpPr/>
          <p:nvPr/>
        </p:nvSpPr>
        <p:spPr>
          <a:xfrm>
            <a:off x="4224677" y="123545"/>
            <a:ext cx="3923568" cy="375701"/>
          </a:xfrm>
          <a:prstGeom prst="roundRect">
            <a:avLst/>
          </a:prstGeom>
          <a:gradFill flip="none" rotWithShape="1">
            <a:gsLst>
              <a:gs pos="0">
                <a:srgbClr val="E34635">
                  <a:shade val="30000"/>
                  <a:satMod val="115000"/>
                </a:srgbClr>
              </a:gs>
              <a:gs pos="50000">
                <a:srgbClr val="E34635">
                  <a:shade val="67500"/>
                  <a:satMod val="115000"/>
                </a:srgbClr>
              </a:gs>
              <a:gs pos="100000">
                <a:srgbClr val="E34635">
                  <a:shade val="100000"/>
                  <a:satMod val="115000"/>
                </a:srgbClr>
              </a:gs>
            </a:gsLst>
            <a:path path="circle">
              <a:fillToRect l="50000" t="50000" r="50000" b="50000"/>
            </a:path>
            <a:tileRect/>
          </a:gra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Spatially connected events</a:t>
            </a:r>
            <a:endParaRPr lang="en-IN" sz="2400" b="1" dirty="0">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98B244F5-68E7-DB88-029B-959763CA88F5}"/>
              </a:ext>
            </a:extLst>
          </p:cNvPr>
          <p:cNvCxnSpPr>
            <a:cxnSpLocks/>
            <a:stCxn id="27" idx="3"/>
          </p:cNvCxnSpPr>
          <p:nvPr/>
        </p:nvCxnSpPr>
        <p:spPr>
          <a:xfrm flipV="1">
            <a:off x="1025575" y="3081821"/>
            <a:ext cx="9708234" cy="31173"/>
          </a:xfrm>
          <a:prstGeom prst="straightConnector1">
            <a:avLst/>
          </a:prstGeom>
          <a:ln w="19050">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CF5B6CE7-280E-5EDE-FE09-8FCE07958595}"/>
              </a:ext>
            </a:extLst>
          </p:cNvPr>
          <p:cNvSpPr/>
          <p:nvPr/>
        </p:nvSpPr>
        <p:spPr>
          <a:xfrm>
            <a:off x="1470794" y="3040986"/>
            <a:ext cx="144016" cy="144016"/>
          </a:xfrm>
          <a:prstGeom prst="ellipse">
            <a:avLst/>
          </a:prstGeom>
          <a:solidFill>
            <a:srgbClr val="C00000"/>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10999AD7-FE57-A671-34AF-E980E000A313}"/>
              </a:ext>
            </a:extLst>
          </p:cNvPr>
          <p:cNvCxnSpPr/>
          <p:nvPr/>
        </p:nvCxnSpPr>
        <p:spPr>
          <a:xfrm flipV="1">
            <a:off x="1542802" y="2571561"/>
            <a:ext cx="0" cy="46942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D3477E3-CCAC-DF08-92B2-5605BED8C51B}"/>
              </a:ext>
            </a:extLst>
          </p:cNvPr>
          <p:cNvSpPr/>
          <p:nvPr/>
        </p:nvSpPr>
        <p:spPr>
          <a:xfrm>
            <a:off x="3088312" y="3009813"/>
            <a:ext cx="144016" cy="144016"/>
          </a:xfrm>
          <a:prstGeom prst="ellipse">
            <a:avLst/>
          </a:prstGeom>
          <a:solidFill>
            <a:srgbClr val="C00000"/>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BB062E46-7B7D-1009-3128-B59BCE45E8DE}"/>
              </a:ext>
            </a:extLst>
          </p:cNvPr>
          <p:cNvCxnSpPr>
            <a:cxnSpLocks/>
            <a:endCxn id="10" idx="4"/>
          </p:cNvCxnSpPr>
          <p:nvPr/>
        </p:nvCxnSpPr>
        <p:spPr>
          <a:xfrm flipV="1">
            <a:off x="3160320" y="3153829"/>
            <a:ext cx="0" cy="31583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743746E-53C4-F61E-8384-36DCD0450C4F}"/>
              </a:ext>
            </a:extLst>
          </p:cNvPr>
          <p:cNvSpPr/>
          <p:nvPr/>
        </p:nvSpPr>
        <p:spPr>
          <a:xfrm>
            <a:off x="4491461" y="3009813"/>
            <a:ext cx="144016" cy="144016"/>
          </a:xfrm>
          <a:prstGeom prst="ellipse">
            <a:avLst/>
          </a:prstGeom>
          <a:solidFill>
            <a:srgbClr val="C00000"/>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EBACA2D-AC5E-C54A-86B5-2F13E0EBE889}"/>
              </a:ext>
            </a:extLst>
          </p:cNvPr>
          <p:cNvCxnSpPr/>
          <p:nvPr/>
        </p:nvCxnSpPr>
        <p:spPr>
          <a:xfrm flipV="1">
            <a:off x="4563469" y="2540388"/>
            <a:ext cx="0" cy="46942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CCC7BDB-428B-FBF4-571D-23D523F0A12F}"/>
              </a:ext>
            </a:extLst>
          </p:cNvPr>
          <p:cNvSpPr/>
          <p:nvPr/>
        </p:nvSpPr>
        <p:spPr>
          <a:xfrm>
            <a:off x="350469" y="1148196"/>
            <a:ext cx="3451490" cy="105546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200" dirty="0">
                <a:solidFill>
                  <a:schemeClr val="tx1"/>
                </a:solidFill>
              </a:rPr>
              <a:t> Spatial flood dependence varies regionally and seasonally</a:t>
            </a:r>
          </a:p>
          <a:p>
            <a:pPr marL="144000" indent="-176400">
              <a:buFont typeface="Arial" panose="020B0604020202020204" pitchFamily="34" charset="0"/>
              <a:buChar char="•"/>
            </a:pPr>
            <a:r>
              <a:rPr lang="en-US" sz="1200" dirty="0">
                <a:solidFill>
                  <a:schemeClr val="tx1"/>
                </a:solidFill>
              </a:rPr>
              <a:t> Land‐surface processes are crucial in shaping the spatiotemporal characteristics of flood events apart from meteorology</a:t>
            </a:r>
            <a:endParaRPr lang="en-IN" sz="1200" dirty="0">
              <a:solidFill>
                <a:schemeClr val="tx1"/>
              </a:solidFill>
            </a:endParaRPr>
          </a:p>
          <a:p>
            <a:pPr marL="144000" indent="-176400">
              <a:buFont typeface="Arial" panose="020B0604020202020204" pitchFamily="34" charset="0"/>
              <a:buChar char="•"/>
            </a:pPr>
            <a:endParaRPr lang="en-IN" sz="1200" dirty="0">
              <a:solidFill>
                <a:schemeClr val="tx1"/>
              </a:solidFill>
            </a:endParaRPr>
          </a:p>
          <a:p>
            <a:endParaRPr lang="en-IN" sz="1200" dirty="0">
              <a:solidFill>
                <a:schemeClr val="tx1"/>
              </a:solidFill>
            </a:endParaRPr>
          </a:p>
        </p:txBody>
      </p:sp>
      <p:sp>
        <p:nvSpPr>
          <p:cNvPr id="29" name="Oval 28">
            <a:extLst>
              <a:ext uri="{FF2B5EF4-FFF2-40B4-BE49-F238E27FC236}">
                <a16:creationId xmlns:a16="http://schemas.microsoft.com/office/drawing/2014/main" id="{352509D9-8BC8-0727-44A8-F968A2666DA2}"/>
              </a:ext>
            </a:extLst>
          </p:cNvPr>
          <p:cNvSpPr/>
          <p:nvPr/>
        </p:nvSpPr>
        <p:spPr>
          <a:xfrm>
            <a:off x="5951609" y="3023544"/>
            <a:ext cx="144016" cy="144016"/>
          </a:xfrm>
          <a:prstGeom prst="ellipse">
            <a:avLst/>
          </a:prstGeom>
          <a:solidFill>
            <a:srgbClr val="C00000"/>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19796EB6-7600-C583-73C3-1E72217BDB2C}"/>
              </a:ext>
            </a:extLst>
          </p:cNvPr>
          <p:cNvCxnSpPr>
            <a:cxnSpLocks/>
            <a:endCxn id="29" idx="4"/>
          </p:cNvCxnSpPr>
          <p:nvPr/>
        </p:nvCxnSpPr>
        <p:spPr>
          <a:xfrm flipV="1">
            <a:off x="6023617" y="3167560"/>
            <a:ext cx="0" cy="31583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107E22-6307-D041-4C3B-FDB65016D055}"/>
              </a:ext>
            </a:extLst>
          </p:cNvPr>
          <p:cNvSpPr/>
          <p:nvPr/>
        </p:nvSpPr>
        <p:spPr>
          <a:xfrm>
            <a:off x="3801959" y="159889"/>
            <a:ext cx="330937" cy="306532"/>
          </a:xfrm>
          <a:prstGeom prst="ellipse">
            <a:avLst/>
          </a:prstGeom>
          <a:gradFill flip="none" rotWithShape="1">
            <a:gsLst>
              <a:gs pos="0">
                <a:srgbClr val="E34635">
                  <a:shade val="30000"/>
                  <a:satMod val="115000"/>
                </a:srgbClr>
              </a:gs>
              <a:gs pos="50000">
                <a:srgbClr val="E34635">
                  <a:shade val="67500"/>
                  <a:satMod val="115000"/>
                </a:srgbClr>
              </a:gs>
              <a:gs pos="100000">
                <a:srgbClr val="E34635">
                  <a:shade val="100000"/>
                  <a:satMod val="115000"/>
                </a:srgbClr>
              </a:gs>
            </a:gsLst>
            <a:path path="circle">
              <a:fillToRect l="50000" t="50000" r="50000" b="50000"/>
            </a:path>
            <a:tileRect/>
          </a:gra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3</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5ACD746-C33A-15C7-05BA-EEE836175604}"/>
              </a:ext>
            </a:extLst>
          </p:cNvPr>
          <p:cNvSpPr txBox="1"/>
          <p:nvPr/>
        </p:nvSpPr>
        <p:spPr>
          <a:xfrm>
            <a:off x="1025575" y="2273947"/>
            <a:ext cx="1460148" cy="261610"/>
          </a:xfrm>
          <a:prstGeom prst="rect">
            <a:avLst/>
          </a:prstGeom>
          <a:noFill/>
        </p:spPr>
        <p:txBody>
          <a:bodyPr wrap="square">
            <a:spAutoFit/>
          </a:bodyPr>
          <a:lstStyle/>
          <a:p>
            <a:pPr algn="ctr"/>
            <a:r>
              <a:rPr lang="en-IN" sz="1100" b="1" dirty="0">
                <a:solidFill>
                  <a:srgbClr val="C00000"/>
                </a:solidFill>
              </a:rPr>
              <a:t>Brunner et al., 2020</a:t>
            </a:r>
          </a:p>
        </p:txBody>
      </p:sp>
    </p:spTree>
    <p:extLst>
      <p:ext uri="{BB962C8B-B14F-4D97-AF65-F5344CB8AC3E}">
        <p14:creationId xmlns:p14="http://schemas.microsoft.com/office/powerpoint/2010/main" val="3525311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E9FB"/>
        </a:solidFill>
        <a:effectLst/>
      </p:bgPr>
    </p:bg>
    <p:spTree>
      <p:nvGrpSpPr>
        <p:cNvPr id="1" name="">
          <a:extLst>
            <a:ext uri="{FF2B5EF4-FFF2-40B4-BE49-F238E27FC236}">
              <a16:creationId xmlns:a16="http://schemas.microsoft.com/office/drawing/2014/main" id="{FFB855E5-815D-78BB-F181-F948F52E1005}"/>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15008658-6217-B0B1-4487-B4F9A524F3FA}"/>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D4702C56-8985-B2B1-67FE-C1F333B349FA}"/>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sp>
        <p:nvSpPr>
          <p:cNvPr id="27" name="Rectangle: Rounded Corners 26">
            <a:extLst>
              <a:ext uri="{FF2B5EF4-FFF2-40B4-BE49-F238E27FC236}">
                <a16:creationId xmlns:a16="http://schemas.microsoft.com/office/drawing/2014/main" id="{A3356D75-F487-4478-86D4-F935240BF55B}"/>
              </a:ext>
            </a:extLst>
          </p:cNvPr>
          <p:cNvSpPr/>
          <p:nvPr/>
        </p:nvSpPr>
        <p:spPr>
          <a:xfrm>
            <a:off x="350469" y="2963243"/>
            <a:ext cx="675106" cy="299502"/>
          </a:xfrm>
          <a:prstGeom prst="roundRect">
            <a:avLst/>
          </a:prstGeom>
          <a:solidFill>
            <a:srgbClr val="7030A0"/>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LR</a:t>
            </a:r>
            <a:endParaRPr lang="en-IN" sz="1400" dirty="0"/>
          </a:p>
        </p:txBody>
      </p:sp>
      <p:sp>
        <p:nvSpPr>
          <p:cNvPr id="3" name="Rectangle: Rounded Corners 2">
            <a:extLst>
              <a:ext uri="{FF2B5EF4-FFF2-40B4-BE49-F238E27FC236}">
                <a16:creationId xmlns:a16="http://schemas.microsoft.com/office/drawing/2014/main" id="{0CF4A125-7199-6831-8AEE-7E1AB712E4CE}"/>
              </a:ext>
            </a:extLst>
          </p:cNvPr>
          <p:cNvSpPr/>
          <p:nvPr/>
        </p:nvSpPr>
        <p:spPr>
          <a:xfrm>
            <a:off x="4224677" y="123545"/>
            <a:ext cx="3923568" cy="375701"/>
          </a:xfrm>
          <a:prstGeom prst="roundRect">
            <a:avLst/>
          </a:prstGeom>
          <a:solidFill>
            <a:srgbClr val="7030A0"/>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Physical linkage</a:t>
            </a:r>
            <a:endParaRPr lang="en-IN" sz="2400" b="1" dirty="0">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6B101447-2F56-FA5A-7F5E-21FCB81F7144}"/>
              </a:ext>
            </a:extLst>
          </p:cNvPr>
          <p:cNvCxnSpPr>
            <a:cxnSpLocks/>
            <a:stCxn id="27" idx="3"/>
          </p:cNvCxnSpPr>
          <p:nvPr/>
        </p:nvCxnSpPr>
        <p:spPr>
          <a:xfrm flipV="1">
            <a:off x="1025575" y="3081821"/>
            <a:ext cx="9708234" cy="31173"/>
          </a:xfrm>
          <a:prstGeom prst="straightConnector1">
            <a:avLst/>
          </a:prstGeom>
          <a:ln w="19050">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9015650E-76F3-D764-B925-BB1C94E40DA4}"/>
              </a:ext>
            </a:extLst>
          </p:cNvPr>
          <p:cNvSpPr/>
          <p:nvPr/>
        </p:nvSpPr>
        <p:spPr>
          <a:xfrm>
            <a:off x="1470794" y="3040986"/>
            <a:ext cx="144016" cy="144016"/>
          </a:xfrm>
          <a:prstGeom prst="ellipse">
            <a:avLst/>
          </a:prstGeom>
          <a:solidFill>
            <a:srgbClr val="7030A0"/>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99E4930B-FE77-5816-6BD3-A75B235DD1EC}"/>
              </a:ext>
            </a:extLst>
          </p:cNvPr>
          <p:cNvCxnSpPr/>
          <p:nvPr/>
        </p:nvCxnSpPr>
        <p:spPr>
          <a:xfrm flipV="1">
            <a:off x="1542802" y="2571561"/>
            <a:ext cx="0" cy="46942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C936169-7FB5-B1C4-1E60-ECF9D48608EB}"/>
              </a:ext>
            </a:extLst>
          </p:cNvPr>
          <p:cNvSpPr txBox="1"/>
          <p:nvPr/>
        </p:nvSpPr>
        <p:spPr>
          <a:xfrm>
            <a:off x="812728" y="2307741"/>
            <a:ext cx="1460148" cy="261610"/>
          </a:xfrm>
          <a:prstGeom prst="rect">
            <a:avLst/>
          </a:prstGeom>
          <a:noFill/>
        </p:spPr>
        <p:txBody>
          <a:bodyPr wrap="square">
            <a:spAutoFit/>
          </a:bodyPr>
          <a:lstStyle/>
          <a:p>
            <a:pPr algn="ctr"/>
            <a:r>
              <a:rPr lang="en-IN" sz="1100" b="1" dirty="0">
                <a:solidFill>
                  <a:srgbClr val="7030A0"/>
                </a:solidFill>
              </a:rPr>
              <a:t>Lui &amp; Zhang., 2017</a:t>
            </a:r>
          </a:p>
        </p:txBody>
      </p:sp>
      <p:sp>
        <p:nvSpPr>
          <p:cNvPr id="10" name="Oval 9">
            <a:extLst>
              <a:ext uri="{FF2B5EF4-FFF2-40B4-BE49-F238E27FC236}">
                <a16:creationId xmlns:a16="http://schemas.microsoft.com/office/drawing/2014/main" id="{5D629274-79F3-27E2-7DE4-09F8DB63A3AB}"/>
              </a:ext>
            </a:extLst>
          </p:cNvPr>
          <p:cNvSpPr/>
          <p:nvPr/>
        </p:nvSpPr>
        <p:spPr>
          <a:xfrm>
            <a:off x="3088312" y="3009813"/>
            <a:ext cx="144016" cy="144016"/>
          </a:xfrm>
          <a:prstGeom prst="ellipse">
            <a:avLst/>
          </a:prstGeom>
          <a:solidFill>
            <a:srgbClr val="7030A0"/>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316DA8B4-3A2D-B453-277A-F05D57E78E60}"/>
              </a:ext>
            </a:extLst>
          </p:cNvPr>
          <p:cNvCxnSpPr>
            <a:cxnSpLocks/>
            <a:endCxn id="10" idx="4"/>
          </p:cNvCxnSpPr>
          <p:nvPr/>
        </p:nvCxnSpPr>
        <p:spPr>
          <a:xfrm flipV="1">
            <a:off x="3160320" y="3153829"/>
            <a:ext cx="0" cy="3158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0EAA472-8F1D-FE1C-1E6D-E123606C402B}"/>
              </a:ext>
            </a:extLst>
          </p:cNvPr>
          <p:cNvSpPr/>
          <p:nvPr/>
        </p:nvSpPr>
        <p:spPr>
          <a:xfrm>
            <a:off x="157963" y="1444110"/>
            <a:ext cx="3074365" cy="766365"/>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44000" indent="-176400">
              <a:buFont typeface="Arial" panose="020B0604020202020204" pitchFamily="34" charset="0"/>
              <a:buChar char="•"/>
            </a:pPr>
            <a:r>
              <a:rPr lang="en-US" sz="1200" dirty="0">
                <a:solidFill>
                  <a:schemeClr val="tx1"/>
                </a:solidFill>
              </a:rPr>
              <a:t>Utilized vertical velocity </a:t>
            </a:r>
            <a:endParaRPr lang="en-IN" sz="1200" dirty="0">
              <a:solidFill>
                <a:schemeClr val="tx1"/>
              </a:solidFill>
            </a:endParaRPr>
          </a:p>
        </p:txBody>
      </p:sp>
      <p:sp>
        <p:nvSpPr>
          <p:cNvPr id="15" name="Oval 14">
            <a:extLst>
              <a:ext uri="{FF2B5EF4-FFF2-40B4-BE49-F238E27FC236}">
                <a16:creationId xmlns:a16="http://schemas.microsoft.com/office/drawing/2014/main" id="{59B8E944-A102-9833-5EC7-9D2CF4DDB4ED}"/>
              </a:ext>
            </a:extLst>
          </p:cNvPr>
          <p:cNvSpPr/>
          <p:nvPr/>
        </p:nvSpPr>
        <p:spPr>
          <a:xfrm>
            <a:off x="4491461" y="3009813"/>
            <a:ext cx="144016" cy="144016"/>
          </a:xfrm>
          <a:prstGeom prst="ellipse">
            <a:avLst/>
          </a:prstGeom>
          <a:solidFill>
            <a:srgbClr val="7030A0"/>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8FD7822E-7E3B-1CFD-3686-CDC2BB3973FF}"/>
              </a:ext>
            </a:extLst>
          </p:cNvPr>
          <p:cNvCxnSpPr/>
          <p:nvPr/>
        </p:nvCxnSpPr>
        <p:spPr>
          <a:xfrm flipV="1">
            <a:off x="4563469" y="2540388"/>
            <a:ext cx="0" cy="46942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7B68353-4615-B973-E3DD-3E2C680678D5}"/>
              </a:ext>
            </a:extLst>
          </p:cNvPr>
          <p:cNvSpPr/>
          <p:nvPr/>
        </p:nvSpPr>
        <p:spPr>
          <a:xfrm>
            <a:off x="5951609" y="3023544"/>
            <a:ext cx="144016" cy="144016"/>
          </a:xfrm>
          <a:prstGeom prst="ellipse">
            <a:avLst/>
          </a:prstGeom>
          <a:solidFill>
            <a:srgbClr val="7030A0"/>
          </a:solidFill>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496BEB31-690D-5327-4035-1A5097F672C0}"/>
              </a:ext>
            </a:extLst>
          </p:cNvPr>
          <p:cNvCxnSpPr>
            <a:cxnSpLocks/>
            <a:endCxn id="29" idx="4"/>
          </p:cNvCxnSpPr>
          <p:nvPr/>
        </p:nvCxnSpPr>
        <p:spPr>
          <a:xfrm flipV="1">
            <a:off x="6023617" y="3167560"/>
            <a:ext cx="0" cy="3158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764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46498-F816-04E5-B1A6-352677CF45B4}"/>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B1BF1897-5F96-447C-D50C-615833D19F39}"/>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08C9B5B0-C62A-E06A-6611-59FFDD9C2507}"/>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sp>
        <p:nvSpPr>
          <p:cNvPr id="4" name="TextBox 3">
            <a:extLst>
              <a:ext uri="{FF2B5EF4-FFF2-40B4-BE49-F238E27FC236}">
                <a16:creationId xmlns:a16="http://schemas.microsoft.com/office/drawing/2014/main" id="{194207F8-786C-076C-1125-1915B415FB54}"/>
              </a:ext>
            </a:extLst>
          </p:cNvPr>
          <p:cNvSpPr txBox="1"/>
          <p:nvPr/>
        </p:nvSpPr>
        <p:spPr>
          <a:xfrm>
            <a:off x="257175" y="1151443"/>
            <a:ext cx="11183458" cy="3376502"/>
          </a:xfrm>
          <a:prstGeom prst="rect">
            <a:avLst/>
          </a:prstGeom>
          <a:noFill/>
        </p:spPr>
        <p:txBody>
          <a:bodyPr wrap="square" rtlCol="0">
            <a:spAutoFit/>
          </a:bodyPr>
          <a:lstStyle/>
          <a:p>
            <a:pPr marL="285758" indent="-285758">
              <a:lnSpc>
                <a:spcPct val="150000"/>
              </a:lnSpc>
              <a:buFont typeface="Arial" panose="020B0604020202020204" pitchFamily="34" charset="0"/>
              <a:buChar char="•"/>
            </a:pPr>
            <a:r>
              <a:rPr lang="en-US" sz="1600" dirty="0">
                <a:latin typeface="Helvetica Neue" panose="02000503000000020004"/>
              </a:rPr>
              <a:t>Whether and how hydrological droughts cluster temporally in different hydro-climatic regions across the globe</a:t>
            </a:r>
          </a:p>
          <a:p>
            <a:pPr marL="285758" indent="-285758">
              <a:lnSpc>
                <a:spcPct val="150000"/>
              </a:lnSpc>
              <a:buFont typeface="Arial" panose="020B0604020202020204" pitchFamily="34" charset="0"/>
              <a:buChar char="•"/>
            </a:pPr>
            <a:r>
              <a:rPr lang="en-US" sz="1600" dirty="0"/>
              <a:t>Whether and how the temporal clustering of hydrological droughts varies between natural and regulated catchments, </a:t>
            </a:r>
          </a:p>
          <a:p>
            <a:pPr marL="285758" indent="-285758">
              <a:lnSpc>
                <a:spcPct val="150000"/>
              </a:lnSpc>
              <a:buFont typeface="Arial" panose="020B0604020202020204" pitchFamily="34" charset="0"/>
              <a:buChar char="•"/>
            </a:pPr>
            <a:r>
              <a:rPr lang="en-US" sz="1600" dirty="0"/>
              <a:t>how the temporal clustering of hydrological drought relates to the </a:t>
            </a:r>
            <a:r>
              <a:rPr lang="en-US" sz="1600" dirty="0" err="1"/>
              <a:t>clus</a:t>
            </a:r>
            <a:r>
              <a:rPr lang="en-US" sz="1600" dirty="0"/>
              <a:t> </a:t>
            </a:r>
            <a:r>
              <a:rPr lang="en-US" sz="1600" dirty="0" err="1"/>
              <a:t>tering</a:t>
            </a:r>
            <a:r>
              <a:rPr lang="en-US" sz="1600" dirty="0"/>
              <a:t> behavior of meteorological drought</a:t>
            </a:r>
          </a:p>
          <a:p>
            <a:pPr marL="285758" indent="-285758">
              <a:lnSpc>
                <a:spcPct val="150000"/>
              </a:lnSpc>
              <a:buFont typeface="Arial" panose="020B0604020202020204" pitchFamily="34" charset="0"/>
              <a:buChar char="•"/>
            </a:pPr>
            <a:r>
              <a:rPr lang="en-US" sz="1600" dirty="0"/>
              <a:t>We hypothesize that flood clustering in Germany is mainly caused by catchment memory effects along with intra- to inter-annual climate variability, and that decadal climate variability plays a minor role</a:t>
            </a:r>
          </a:p>
          <a:p>
            <a:pPr marL="285758" indent="-285758">
              <a:lnSpc>
                <a:spcPct val="150000"/>
              </a:lnSpc>
              <a:buFont typeface="Arial" panose="020B0604020202020204" pitchFamily="34" charset="0"/>
              <a:buChar char="•"/>
            </a:pPr>
            <a:r>
              <a:rPr lang="en-US" sz="1600" dirty="0">
                <a:latin typeface="Helvetica Neue" panose="02000503000000020004"/>
                <a:ea typeface="Helvetica Neue" panose="02000503000000020004" pitchFamily="2" charset="0"/>
                <a:cs typeface="Helvetica Neue" panose="02000503000000020004" pitchFamily="2" charset="0"/>
              </a:rPr>
              <a:t>Check the case of </a:t>
            </a:r>
            <a:r>
              <a:rPr lang="en-US" sz="1600" dirty="0" err="1">
                <a:latin typeface="Helvetica Neue" panose="02000503000000020004"/>
                <a:ea typeface="Helvetica Neue" panose="02000503000000020004" pitchFamily="2" charset="0"/>
                <a:cs typeface="Helvetica Neue" panose="02000503000000020004" pitchFamily="2" charset="0"/>
              </a:rPr>
              <a:t>consecurigve</a:t>
            </a:r>
            <a:r>
              <a:rPr lang="en-US" sz="1600" dirty="0">
                <a:latin typeface="Helvetica Neue" panose="02000503000000020004"/>
                <a:ea typeface="Helvetica Neue" panose="02000503000000020004" pitchFamily="2" charset="0"/>
                <a:cs typeface="Helvetica Neue" panose="02000503000000020004" pitchFamily="2" charset="0"/>
              </a:rPr>
              <a:t> flooding event </a:t>
            </a:r>
            <a:r>
              <a:rPr lang="en-US" sz="1600" dirty="0" err="1">
                <a:latin typeface="Helvetica Neue" panose="02000503000000020004"/>
                <a:ea typeface="Helvetica Neue" panose="02000503000000020004" pitchFamily="2" charset="0"/>
                <a:cs typeface="Helvetica Neue" panose="02000503000000020004" pitchFamily="2" charset="0"/>
              </a:rPr>
              <a:t>kerala</a:t>
            </a:r>
            <a:r>
              <a:rPr lang="en-US" sz="1600" dirty="0">
                <a:latin typeface="Helvetica Neue" panose="02000503000000020004"/>
                <a:ea typeface="Helvetica Neue" panose="02000503000000020004" pitchFamily="2" charset="0"/>
                <a:cs typeface="Helvetica Neue" panose="02000503000000020004" pitchFamily="2" charset="0"/>
              </a:rPr>
              <a:t>, 2018,2019</a:t>
            </a:r>
          </a:p>
          <a:p>
            <a:pPr marL="285758" indent="-285758">
              <a:lnSpc>
                <a:spcPct val="150000"/>
              </a:lnSpc>
              <a:buFont typeface="Arial" panose="020B0604020202020204" pitchFamily="34" charset="0"/>
              <a:buChar char="•"/>
            </a:pPr>
            <a:r>
              <a:rPr lang="en-US" sz="1600" dirty="0"/>
              <a:t>Based on the usual </a:t>
            </a:r>
            <a:r>
              <a:rPr lang="en-US" sz="1600" dirty="0" err="1"/>
              <a:t>iid</a:t>
            </a:r>
            <a:r>
              <a:rPr lang="en-US" sz="1600" dirty="0"/>
              <a:t> (independent, identically distributed) assumption of flood frequency analysis, the T-year flood quantile is assumed constant in time. </a:t>
            </a:r>
            <a:r>
              <a:rPr lang="en-US" sz="1600"/>
              <a:t>However, temporal clustering may introduce serial correlation in the flood time series and invalidate the independence assumption</a:t>
            </a:r>
            <a:endParaRPr lang="en-US" sz="1600" dirty="0">
              <a:latin typeface="Helvetica Neue" panose="02000503000000020004"/>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069BDA28-05ED-0A92-8D6D-BA27E5F20CFB}"/>
              </a:ext>
            </a:extLst>
          </p:cNvPr>
          <p:cNvSpPr txBox="1"/>
          <p:nvPr/>
        </p:nvSpPr>
        <p:spPr>
          <a:xfrm>
            <a:off x="257175" y="636741"/>
            <a:ext cx="2676195" cy="338554"/>
          </a:xfrm>
          <a:prstGeom prst="rect">
            <a:avLst/>
          </a:prstGeom>
          <a:gradFill flip="none" rotWithShape="1">
            <a:gsLst>
              <a:gs pos="0">
                <a:schemeClr val="bg1"/>
              </a:gs>
              <a:gs pos="100000">
                <a:schemeClr val="accent6"/>
              </a:gs>
            </a:gsLst>
            <a:path path="circle">
              <a:fillToRect l="100000" t="100000"/>
            </a:path>
            <a:tileRect r="-100000" b="-100000"/>
          </a:gradFill>
        </p:spPr>
        <p:txBody>
          <a:bodyPr wrap="square" rtlCol="0">
            <a:spAutoFit/>
          </a:bodyPr>
          <a:lstStyle/>
          <a:p>
            <a:r>
              <a:rPr lang="en-US" sz="1600" b="1" dirty="0" err="1">
                <a:latin typeface="Helvetica Neue" panose="02000503000000020004" pitchFamily="2" charset="0"/>
              </a:rPr>
              <a:t>sa</a:t>
            </a:r>
            <a:endParaRPr lang="en-US" sz="1600" b="1" dirty="0">
              <a:latin typeface="Helvetica Neue" panose="02000503000000020004" pitchFamily="2" charset="0"/>
            </a:endParaRPr>
          </a:p>
        </p:txBody>
      </p:sp>
      <p:cxnSp>
        <p:nvCxnSpPr>
          <p:cNvPr id="6" name="Straight Connector 5">
            <a:extLst>
              <a:ext uri="{FF2B5EF4-FFF2-40B4-BE49-F238E27FC236}">
                <a16:creationId xmlns:a16="http://schemas.microsoft.com/office/drawing/2014/main" id="{846F5B07-9706-1C5E-5CF4-B18BDD2CCB01}"/>
              </a:ext>
            </a:extLst>
          </p:cNvPr>
          <p:cNvCxnSpPr>
            <a:cxnSpLocks/>
          </p:cNvCxnSpPr>
          <p:nvPr/>
        </p:nvCxnSpPr>
        <p:spPr>
          <a:xfrm>
            <a:off x="257175" y="513313"/>
            <a:ext cx="11563350"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99172C2-3E93-72BF-9AC9-9BF87256CBCC}"/>
              </a:ext>
            </a:extLst>
          </p:cNvPr>
          <p:cNvSpPr txBox="1"/>
          <p:nvPr/>
        </p:nvSpPr>
        <p:spPr>
          <a:xfrm>
            <a:off x="152595" y="51332"/>
            <a:ext cx="11676990" cy="523220"/>
          </a:xfrm>
          <a:prstGeom prst="rect">
            <a:avLst/>
          </a:prstGeom>
          <a:noFill/>
        </p:spPr>
        <p:txBody>
          <a:bodyPr wrap="square" rtlCol="0">
            <a:spAutoFit/>
          </a:bodyPr>
          <a:lstStyle/>
          <a:p>
            <a:r>
              <a:rPr lang="en-US" sz="2765" b="1" dirty="0">
                <a:solidFill>
                  <a:srgbClr val="C00000"/>
                </a:solidFill>
                <a:latin typeface="Helvetica Neue" panose="02000503000000020004" pitchFamily="2" charset="0"/>
              </a:rPr>
              <a:t>Potential Objective</a:t>
            </a:r>
          </a:p>
        </p:txBody>
      </p:sp>
    </p:spTree>
    <p:extLst>
      <p:ext uri="{BB962C8B-B14F-4D97-AF65-F5344CB8AC3E}">
        <p14:creationId xmlns:p14="http://schemas.microsoft.com/office/powerpoint/2010/main" val="203273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E27D27-5865-CAAF-38BF-FCD182C687E0}"/>
              </a:ext>
            </a:extLst>
          </p:cNvPr>
          <p:cNvSpPr>
            <a:spLocks noGrp="1"/>
          </p:cNvSpPr>
          <p:nvPr>
            <p:ph type="sldNum" sz="quarter" idx="12"/>
          </p:nvPr>
        </p:nvSpPr>
        <p:spPr/>
        <p:txBody>
          <a:bodyPr/>
          <a:lstStyle/>
          <a:p>
            <a:fld id="{1EF9052F-D4DD-D145-84E4-8EC3C66C4C00}" type="slidenum">
              <a:rPr lang="en-US" smtClean="0"/>
              <a:t>2</a:t>
            </a:fld>
            <a:endParaRPr lang="en-US"/>
          </a:p>
        </p:txBody>
      </p:sp>
      <p:sp>
        <p:nvSpPr>
          <p:cNvPr id="5" name="TextBox 4">
            <a:extLst>
              <a:ext uri="{FF2B5EF4-FFF2-40B4-BE49-F238E27FC236}">
                <a16:creationId xmlns:a16="http://schemas.microsoft.com/office/drawing/2014/main" id="{C0F16966-CDDB-13E6-C33C-5C678DDDA7A7}"/>
              </a:ext>
            </a:extLst>
          </p:cNvPr>
          <p:cNvSpPr txBox="1"/>
          <p:nvPr/>
        </p:nvSpPr>
        <p:spPr>
          <a:xfrm>
            <a:off x="152595" y="51332"/>
            <a:ext cx="11676990" cy="523220"/>
          </a:xfrm>
          <a:prstGeom prst="rect">
            <a:avLst/>
          </a:prstGeom>
          <a:noFill/>
        </p:spPr>
        <p:txBody>
          <a:bodyPr wrap="square" rtlCol="0">
            <a:spAutoFit/>
          </a:bodyPr>
          <a:lstStyle/>
          <a:p>
            <a:r>
              <a:rPr lang="en-US" sz="2765" b="1" dirty="0">
                <a:solidFill>
                  <a:srgbClr val="C00000"/>
                </a:solidFill>
                <a:latin typeface="Helvetica Neue" panose="02000503000000020004" pitchFamily="2" charset="0"/>
              </a:rPr>
              <a:t>INTRODUCTION</a:t>
            </a:r>
          </a:p>
        </p:txBody>
      </p:sp>
      <p:cxnSp>
        <p:nvCxnSpPr>
          <p:cNvPr id="6" name="Straight Connector 5">
            <a:extLst>
              <a:ext uri="{FF2B5EF4-FFF2-40B4-BE49-F238E27FC236}">
                <a16:creationId xmlns:a16="http://schemas.microsoft.com/office/drawing/2014/main" id="{7C323E87-48F3-1F67-42DC-F503CA6CB34F}"/>
              </a:ext>
            </a:extLst>
          </p:cNvPr>
          <p:cNvCxnSpPr>
            <a:cxnSpLocks/>
          </p:cNvCxnSpPr>
          <p:nvPr/>
        </p:nvCxnSpPr>
        <p:spPr>
          <a:xfrm>
            <a:off x="296848" y="569039"/>
            <a:ext cx="10079563"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49D7427-453B-1285-9C1B-A3376D6A9F07}"/>
              </a:ext>
            </a:extLst>
          </p:cNvPr>
          <p:cNvSpPr txBox="1"/>
          <p:nvPr/>
        </p:nvSpPr>
        <p:spPr>
          <a:xfrm>
            <a:off x="152595" y="1010672"/>
            <a:ext cx="11258257" cy="4611519"/>
          </a:xfrm>
          <a:prstGeom prst="rect">
            <a:avLst/>
          </a:prstGeom>
          <a:noFill/>
        </p:spPr>
        <p:txBody>
          <a:bodyPr wrap="square" rtlCol="0">
            <a:spAutoFit/>
          </a:bodyPr>
          <a:lstStyle/>
          <a:p>
            <a:pPr marL="285758" indent="-285758">
              <a:lnSpc>
                <a:spcPct val="150000"/>
              </a:lnSpc>
              <a:buFont typeface="Arial" panose="020B0604020202020204" pitchFamily="34" charset="0"/>
              <a:buChar char="•"/>
            </a:pPr>
            <a:r>
              <a:rPr lang="en-US" dirty="0">
                <a:latin typeface="Helvetica Neue" panose="02000503000000020004"/>
              </a:rPr>
              <a:t>Streamflow plays a major role in drinking water, agriculture, hydropower and ecosystem</a:t>
            </a:r>
          </a:p>
          <a:p>
            <a:pPr marL="285758" indent="-285758">
              <a:lnSpc>
                <a:spcPct val="150000"/>
              </a:lnSpc>
              <a:buFont typeface="Arial" panose="020B0604020202020204" pitchFamily="34" charset="0"/>
              <a:buChar char="•"/>
            </a:pPr>
            <a:r>
              <a:rPr lang="en-US" dirty="0">
                <a:latin typeface="Helvetica Neue" panose="02000503000000020004"/>
              </a:rPr>
              <a:t>Any variability from expected streamflow will affect the overall water budget of an area. </a:t>
            </a:r>
          </a:p>
          <a:p>
            <a:pPr marL="285758" indent="-285758">
              <a:lnSpc>
                <a:spcPct val="150000"/>
              </a:lnSpc>
              <a:buFont typeface="Arial" panose="020B0604020202020204" pitchFamily="34" charset="0"/>
              <a:buChar char="•"/>
            </a:pPr>
            <a:r>
              <a:rPr lang="en-US" dirty="0">
                <a:latin typeface="Helvetica Neue" panose="02000503000000020004"/>
                <a:ea typeface="Helvetica Neue" panose="02000503000000020004" pitchFamily="2" charset="0"/>
                <a:cs typeface="Helvetica Neue" panose="02000503000000020004" pitchFamily="2" charset="0"/>
              </a:rPr>
              <a:t>Extreme variations leads to droughts and floods which pose significant risks to infrastructure and human life.</a:t>
            </a:r>
          </a:p>
          <a:p>
            <a:pPr marL="285758" indent="-285758">
              <a:lnSpc>
                <a:spcPct val="150000"/>
              </a:lnSpc>
              <a:buFont typeface="Arial" panose="020B0604020202020204" pitchFamily="34" charset="0"/>
              <a:buChar char="•"/>
            </a:pPr>
            <a:r>
              <a:rPr lang="en-US" dirty="0">
                <a:latin typeface="Helvetica Neue" panose="02000503000000020004"/>
                <a:ea typeface="Helvetica Neue" panose="02000503000000020004" pitchFamily="2" charset="0"/>
                <a:cs typeface="Helvetica Neue" panose="02000503000000020004" pitchFamily="2" charset="0"/>
              </a:rPr>
              <a:t>Their impacts of this floods/ droughts t is more hazardous when</a:t>
            </a:r>
          </a:p>
          <a:p>
            <a:pPr marL="742958" lvl="1" indent="-285758">
              <a:lnSpc>
                <a:spcPct val="150000"/>
              </a:lnSpc>
              <a:buFont typeface="Arial" panose="020B0604020202020204" pitchFamily="34" charset="0"/>
              <a:buChar char="•"/>
            </a:pPr>
            <a:r>
              <a:rPr lang="en-US" dirty="0">
                <a:latin typeface="Helvetica Neue" panose="02000503000000020004"/>
                <a:ea typeface="Helvetica Neue" panose="02000503000000020004" pitchFamily="2" charset="0"/>
                <a:cs typeface="Helvetica Neue" panose="02000503000000020004" pitchFamily="2" charset="0"/>
              </a:rPr>
              <a:t>The events co-occur over a large area (</a:t>
            </a:r>
            <a:r>
              <a:rPr lang="en-US" b="1" dirty="0">
                <a:latin typeface="Helvetica Neue" panose="02000503000000020004"/>
                <a:ea typeface="Helvetica Neue" panose="02000503000000020004" pitchFamily="2" charset="0"/>
                <a:cs typeface="Helvetica Neue" panose="02000503000000020004" pitchFamily="2" charset="0"/>
              </a:rPr>
              <a:t>Spatial connectivity</a:t>
            </a:r>
            <a:r>
              <a:rPr lang="en-US" dirty="0">
                <a:latin typeface="Helvetica Neue" panose="02000503000000020004"/>
                <a:ea typeface="Helvetica Neue" panose="02000503000000020004" pitchFamily="2" charset="0"/>
                <a:cs typeface="Helvetica Neue" panose="02000503000000020004" pitchFamily="2" charset="0"/>
              </a:rPr>
              <a:t>)</a:t>
            </a:r>
          </a:p>
          <a:p>
            <a:pPr marL="742958" lvl="1" indent="-285758">
              <a:lnSpc>
                <a:spcPct val="150000"/>
              </a:lnSpc>
              <a:buFont typeface="Arial" panose="020B0604020202020204" pitchFamily="34" charset="0"/>
              <a:buChar char="•"/>
            </a:pPr>
            <a:r>
              <a:rPr lang="en-US" dirty="0">
                <a:latin typeface="Helvetica Neue" panose="02000503000000020004"/>
                <a:ea typeface="Helvetica Neue" panose="02000503000000020004" pitchFamily="2" charset="0"/>
                <a:cs typeface="Helvetica Neue" panose="02000503000000020004" pitchFamily="2" charset="0"/>
              </a:rPr>
              <a:t>Consecutive events occurs over a time window (</a:t>
            </a:r>
            <a:r>
              <a:rPr lang="en-US" b="1" dirty="0">
                <a:latin typeface="Helvetica Neue" panose="02000503000000020004"/>
                <a:ea typeface="Helvetica Neue" panose="02000503000000020004" pitchFamily="2" charset="0"/>
                <a:cs typeface="Helvetica Neue" panose="02000503000000020004" pitchFamily="2" charset="0"/>
              </a:rPr>
              <a:t>Temporal clustering</a:t>
            </a:r>
            <a:r>
              <a:rPr lang="en-US" dirty="0">
                <a:latin typeface="Helvetica Neue" panose="02000503000000020004"/>
                <a:ea typeface="Helvetica Neue" panose="02000503000000020004" pitchFamily="2" charset="0"/>
                <a:cs typeface="Helvetica Neue" panose="02000503000000020004" pitchFamily="2" charset="0"/>
              </a:rPr>
              <a:t>)</a:t>
            </a:r>
          </a:p>
          <a:p>
            <a:pPr marL="285758" indent="-285758">
              <a:lnSpc>
                <a:spcPct val="150000"/>
              </a:lnSpc>
              <a:buFont typeface="Arial" panose="020B0604020202020204" pitchFamily="34" charset="0"/>
              <a:buChar char="•"/>
            </a:pPr>
            <a:r>
              <a:rPr lang="en-US" dirty="0">
                <a:latin typeface="Helvetica Neue" panose="02000503000000020004"/>
                <a:ea typeface="Helvetica Neue" panose="02000503000000020004" pitchFamily="2" charset="0"/>
                <a:cs typeface="Helvetica Neue" panose="02000503000000020004" pitchFamily="2" charset="0"/>
              </a:rPr>
              <a:t>Understanding the spatial and temporal patterns of these extreme events is crucial for effective water resource management and disaster mitigation.</a:t>
            </a:r>
          </a:p>
          <a:p>
            <a:pPr marL="285758" indent="-285758">
              <a:lnSpc>
                <a:spcPct val="150000"/>
              </a:lnSpc>
              <a:buFont typeface="Arial" panose="020B0604020202020204" pitchFamily="34" charset="0"/>
              <a:buChar char="•"/>
            </a:pPr>
            <a:endParaRPr lang="en-US" dirty="0">
              <a:latin typeface="Helvetica Neue" panose="02000503000000020004"/>
              <a:ea typeface="Helvetica Neue" panose="02000503000000020004" pitchFamily="2" charset="0"/>
              <a:cs typeface="Helvetica Neue" panose="02000503000000020004" pitchFamily="2" charset="0"/>
            </a:endParaRPr>
          </a:p>
          <a:p>
            <a:pPr>
              <a:lnSpc>
                <a:spcPct val="150000"/>
              </a:lnSpc>
            </a:pPr>
            <a:endParaRPr lang="en-US" dirty="0">
              <a:latin typeface="Helvetica Neue" panose="02000503000000020004"/>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81759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345F2-3DC3-E6A6-CFC1-07136808B652}"/>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668C0552-BB30-F0C4-1334-D4F29260B9AD}"/>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0D792B28-B753-BE10-4598-CEDFF00E8B2F}"/>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cxnSp>
        <p:nvCxnSpPr>
          <p:cNvPr id="6" name="Straight Connector 5">
            <a:extLst>
              <a:ext uri="{FF2B5EF4-FFF2-40B4-BE49-F238E27FC236}">
                <a16:creationId xmlns:a16="http://schemas.microsoft.com/office/drawing/2014/main" id="{FDE97207-2744-AA95-31DB-00B09518DC5C}"/>
              </a:ext>
            </a:extLst>
          </p:cNvPr>
          <p:cNvCxnSpPr>
            <a:cxnSpLocks/>
          </p:cNvCxnSpPr>
          <p:nvPr/>
        </p:nvCxnSpPr>
        <p:spPr>
          <a:xfrm>
            <a:off x="257175" y="513313"/>
            <a:ext cx="11563350"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B841905-AEEA-F01B-0932-30C5C00F743D}"/>
              </a:ext>
            </a:extLst>
          </p:cNvPr>
          <p:cNvSpPr txBox="1"/>
          <p:nvPr/>
        </p:nvSpPr>
        <p:spPr>
          <a:xfrm>
            <a:off x="152595" y="51332"/>
            <a:ext cx="11676990" cy="523220"/>
          </a:xfrm>
          <a:prstGeom prst="rect">
            <a:avLst/>
          </a:prstGeom>
          <a:noFill/>
        </p:spPr>
        <p:txBody>
          <a:bodyPr wrap="square" rtlCol="0">
            <a:spAutoFit/>
          </a:bodyPr>
          <a:lstStyle/>
          <a:p>
            <a:r>
              <a:rPr lang="en-US" sz="2765" b="1" dirty="0">
                <a:solidFill>
                  <a:srgbClr val="C00000"/>
                </a:solidFill>
                <a:latin typeface="Helvetica Neue" panose="02000503000000020004" pitchFamily="2" charset="0"/>
              </a:rPr>
              <a:t>Potential Objective</a:t>
            </a:r>
          </a:p>
        </p:txBody>
      </p:sp>
      <p:sp>
        <p:nvSpPr>
          <p:cNvPr id="3" name="Rectangle 2">
            <a:extLst>
              <a:ext uri="{FF2B5EF4-FFF2-40B4-BE49-F238E27FC236}">
                <a16:creationId xmlns:a16="http://schemas.microsoft.com/office/drawing/2014/main" id="{6A4F4221-C180-A975-3B7D-99E479B14BA5}"/>
              </a:ext>
            </a:extLst>
          </p:cNvPr>
          <p:cNvSpPr/>
          <p:nvPr/>
        </p:nvSpPr>
        <p:spPr>
          <a:xfrm>
            <a:off x="152595" y="3143899"/>
            <a:ext cx="1634739" cy="4317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Clustering</a:t>
            </a:r>
            <a:endParaRPr lang="en-IN" b="1" dirty="0"/>
          </a:p>
        </p:txBody>
      </p:sp>
      <p:sp>
        <p:nvSpPr>
          <p:cNvPr id="8" name="Rectangle 7">
            <a:extLst>
              <a:ext uri="{FF2B5EF4-FFF2-40B4-BE49-F238E27FC236}">
                <a16:creationId xmlns:a16="http://schemas.microsoft.com/office/drawing/2014/main" id="{B3A4EF50-8146-0282-8796-92D9C9515DA4}"/>
              </a:ext>
            </a:extLst>
          </p:cNvPr>
          <p:cNvSpPr/>
          <p:nvPr/>
        </p:nvSpPr>
        <p:spPr>
          <a:xfrm>
            <a:off x="2683526" y="4341339"/>
            <a:ext cx="1256014" cy="486381"/>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Spatial </a:t>
            </a:r>
          </a:p>
          <a:p>
            <a:pPr algn="ctr"/>
            <a:r>
              <a:rPr lang="en-US" sz="1200" b="1" dirty="0">
                <a:solidFill>
                  <a:schemeClr val="tx1"/>
                </a:solidFill>
              </a:rPr>
              <a:t>co-occurrence</a:t>
            </a:r>
            <a:endParaRPr lang="en-IN" sz="1200" b="1" dirty="0">
              <a:solidFill>
                <a:schemeClr val="tx1"/>
              </a:solidFill>
            </a:endParaRPr>
          </a:p>
        </p:txBody>
      </p:sp>
      <p:cxnSp>
        <p:nvCxnSpPr>
          <p:cNvPr id="10" name="Connector: Elbow 9">
            <a:extLst>
              <a:ext uri="{FF2B5EF4-FFF2-40B4-BE49-F238E27FC236}">
                <a16:creationId xmlns:a16="http://schemas.microsoft.com/office/drawing/2014/main" id="{F0175678-04AE-2707-8278-2D7201329908}"/>
              </a:ext>
            </a:extLst>
          </p:cNvPr>
          <p:cNvCxnSpPr>
            <a:cxnSpLocks/>
            <a:stCxn id="3" idx="3"/>
            <a:endCxn id="8" idx="1"/>
          </p:cNvCxnSpPr>
          <p:nvPr/>
        </p:nvCxnSpPr>
        <p:spPr>
          <a:xfrm>
            <a:off x="1787334" y="3359756"/>
            <a:ext cx="896192" cy="12247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15FAA19-690C-A1C7-02F5-256B3B71631E}"/>
              </a:ext>
            </a:extLst>
          </p:cNvPr>
          <p:cNvCxnSpPr>
            <a:cxnSpLocks/>
            <a:stCxn id="3" idx="3"/>
            <a:endCxn id="15" idx="1"/>
          </p:cNvCxnSpPr>
          <p:nvPr/>
        </p:nvCxnSpPr>
        <p:spPr>
          <a:xfrm flipV="1">
            <a:off x="1787334" y="2322294"/>
            <a:ext cx="896192" cy="10374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3DAAFE-DA15-1479-CF4B-22F68ED0F364}"/>
              </a:ext>
            </a:extLst>
          </p:cNvPr>
          <p:cNvSpPr/>
          <p:nvPr/>
        </p:nvSpPr>
        <p:spPr>
          <a:xfrm>
            <a:off x="2683526" y="2098872"/>
            <a:ext cx="1829130" cy="44684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Temporal dependency</a:t>
            </a:r>
            <a:endParaRPr lang="en-IN" sz="1200" b="1" dirty="0">
              <a:solidFill>
                <a:schemeClr val="tx1"/>
              </a:solidFill>
              <a:latin typeface="Times New Roman" panose="02020603050405020304" pitchFamily="18" charset="0"/>
              <a:cs typeface="Times New Roman" panose="02020603050405020304" pitchFamily="18" charset="0"/>
            </a:endParaRPr>
          </a:p>
        </p:txBody>
      </p:sp>
      <p:pic>
        <p:nvPicPr>
          <p:cNvPr id="40" name="Picture 39" descr="A black background with different colored shapes&#10;&#10;AI-generated content may be incorrect.">
            <a:extLst>
              <a:ext uri="{FF2B5EF4-FFF2-40B4-BE49-F238E27FC236}">
                <a16:creationId xmlns:a16="http://schemas.microsoft.com/office/drawing/2014/main" id="{89DF2E4D-D0BF-8644-8586-1ED53AD42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5126" y="1725561"/>
            <a:ext cx="1320627" cy="566973"/>
          </a:xfrm>
          <a:prstGeom prst="rect">
            <a:avLst/>
          </a:prstGeom>
        </p:spPr>
      </p:pic>
      <p:pic>
        <p:nvPicPr>
          <p:cNvPr id="43" name="Picture 42">
            <a:extLst>
              <a:ext uri="{FF2B5EF4-FFF2-40B4-BE49-F238E27FC236}">
                <a16:creationId xmlns:a16="http://schemas.microsoft.com/office/drawing/2014/main" id="{2B0D9F06-605B-30DA-3964-61786A8FD631}"/>
              </a:ext>
            </a:extLst>
          </p:cNvPr>
          <p:cNvPicPr>
            <a:picLocks noChangeAspect="1"/>
          </p:cNvPicPr>
          <p:nvPr/>
        </p:nvPicPr>
        <p:blipFill>
          <a:blip r:embed="rId4"/>
          <a:srcRect l="66147" r="1" b="75075"/>
          <a:stretch/>
        </p:blipFill>
        <p:spPr>
          <a:xfrm>
            <a:off x="4765126" y="1083708"/>
            <a:ext cx="1505085" cy="523220"/>
          </a:xfrm>
          <a:prstGeom prst="rect">
            <a:avLst/>
          </a:prstGeom>
        </p:spPr>
      </p:pic>
      <p:pic>
        <p:nvPicPr>
          <p:cNvPr id="44" name="Picture 43">
            <a:extLst>
              <a:ext uri="{FF2B5EF4-FFF2-40B4-BE49-F238E27FC236}">
                <a16:creationId xmlns:a16="http://schemas.microsoft.com/office/drawing/2014/main" id="{FD470526-CC66-E6DB-C07C-98F0D02D1E63}"/>
              </a:ext>
            </a:extLst>
          </p:cNvPr>
          <p:cNvPicPr>
            <a:picLocks noChangeAspect="1"/>
          </p:cNvPicPr>
          <p:nvPr/>
        </p:nvPicPr>
        <p:blipFill>
          <a:blip r:embed="rId4"/>
          <a:stretch>
            <a:fillRect/>
          </a:stretch>
        </p:blipFill>
        <p:spPr>
          <a:xfrm>
            <a:off x="3311533" y="3726835"/>
            <a:ext cx="2354021" cy="1229007"/>
          </a:xfrm>
          <a:prstGeom prst="rect">
            <a:avLst/>
          </a:prstGeom>
        </p:spPr>
      </p:pic>
      <p:sp>
        <p:nvSpPr>
          <p:cNvPr id="45" name="TextBox 44">
            <a:extLst>
              <a:ext uri="{FF2B5EF4-FFF2-40B4-BE49-F238E27FC236}">
                <a16:creationId xmlns:a16="http://schemas.microsoft.com/office/drawing/2014/main" id="{F3078E2B-82BC-166F-B9E0-CBD6553B3693}"/>
              </a:ext>
            </a:extLst>
          </p:cNvPr>
          <p:cNvSpPr txBox="1"/>
          <p:nvPr/>
        </p:nvSpPr>
        <p:spPr>
          <a:xfrm>
            <a:off x="6393180" y="1036533"/>
            <a:ext cx="2834640" cy="769441"/>
          </a:xfrm>
          <a:prstGeom prst="rect">
            <a:avLst/>
          </a:prstGeom>
          <a:solidFill>
            <a:schemeClr val="accent6">
              <a:lumMod val="20000"/>
              <a:lumOff val="80000"/>
            </a:schemeClr>
          </a:solid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Investigate the regions where there is multiple drought coming together or flood come after drought or normal situation is coming after drought etc. </a:t>
            </a:r>
            <a:endParaRPr lang="en-IN" sz="11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0A8284B1-E277-9BD0-7724-A1C10DEAC545}"/>
              </a:ext>
            </a:extLst>
          </p:cNvPr>
          <p:cNvSpPr txBox="1"/>
          <p:nvPr/>
        </p:nvSpPr>
        <p:spPr>
          <a:xfrm>
            <a:off x="6393180" y="3836261"/>
            <a:ext cx="5013960" cy="1615827"/>
          </a:xfrm>
          <a:prstGeom prst="rect">
            <a:avLst/>
          </a:prstGeom>
          <a:solidFill>
            <a:schemeClr val="accent2">
              <a:lumMod val="20000"/>
              <a:lumOff val="80000"/>
            </a:schemeClr>
          </a:solidFill>
          <a:ln>
            <a:solidFill>
              <a:schemeClr val="accent2">
                <a:lumMod val="50000"/>
              </a:schemeClr>
            </a:solidFill>
          </a:ln>
        </p:spPr>
        <p:txBody>
          <a:bodyPr wrap="square" rtlCol="0">
            <a:spAutoFit/>
          </a:bodyPr>
          <a:lstStyle/>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Investigate if there is significant connectedness in flood events over different stations over India</a:t>
            </a:r>
            <a:endParaRPr lang="en-IN" sz="11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To explore whether the connectedness is predominant in some specific season</a:t>
            </a:r>
          </a:p>
          <a:p>
            <a:pPr marL="285750" indent="-285750">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Investigate whether the hydrological connectedness is more than meteorological</a:t>
            </a:r>
          </a:p>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Identify seasons and regions where precipitation is insufficient to explain the spatial dependence of floods, where land-surface process must enhance or reduce spatial dependency</a:t>
            </a:r>
            <a:endParaRPr lang="en-IN" sz="11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100" dirty="0"/>
              <a:t>To unravel the role of land-surface process over meteorological in flood connectedness</a:t>
            </a:r>
            <a:endParaRPr lang="en-US" sz="11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E458083F-C1E2-3474-76A8-CDC5F38FCEFE}"/>
              </a:ext>
            </a:extLst>
          </p:cNvPr>
          <p:cNvSpPr txBox="1"/>
          <p:nvPr/>
        </p:nvSpPr>
        <p:spPr>
          <a:xfrm>
            <a:off x="7947660" y="2683999"/>
            <a:ext cx="2834640" cy="430887"/>
          </a:xfrm>
          <a:prstGeom prst="rect">
            <a:avLst/>
          </a:prstGeom>
          <a:noFill/>
        </p:spPr>
        <p:txBody>
          <a:bodyPr wrap="square" rtlCol="0">
            <a:spAutoFit/>
          </a:bodyPr>
          <a:lstStyle/>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Analyze the asymmetry in flood-drought generation process</a:t>
            </a:r>
          </a:p>
        </p:txBody>
      </p:sp>
    </p:spTree>
    <p:extLst>
      <p:ext uri="{BB962C8B-B14F-4D97-AF65-F5344CB8AC3E}">
        <p14:creationId xmlns:p14="http://schemas.microsoft.com/office/powerpoint/2010/main" val="1721536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0078C-B0A8-A3BE-A5E9-3AEEBDB0B5D6}"/>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6BFB567F-CDA4-B3E1-DA5C-91C90CD46180}"/>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5B9D84BE-F8A6-280A-B26F-3B231B695609}"/>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cxnSp>
        <p:nvCxnSpPr>
          <p:cNvPr id="6" name="Straight Connector 5">
            <a:extLst>
              <a:ext uri="{FF2B5EF4-FFF2-40B4-BE49-F238E27FC236}">
                <a16:creationId xmlns:a16="http://schemas.microsoft.com/office/drawing/2014/main" id="{BFA515E9-B565-6F1C-814D-FDC19D5E4D21}"/>
              </a:ext>
            </a:extLst>
          </p:cNvPr>
          <p:cNvCxnSpPr>
            <a:cxnSpLocks/>
          </p:cNvCxnSpPr>
          <p:nvPr/>
        </p:nvCxnSpPr>
        <p:spPr>
          <a:xfrm>
            <a:off x="257175" y="513313"/>
            <a:ext cx="11563350"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E66618A-2B9F-CCA7-A1C0-A18DC8B7EF0E}"/>
              </a:ext>
            </a:extLst>
          </p:cNvPr>
          <p:cNvSpPr txBox="1"/>
          <p:nvPr/>
        </p:nvSpPr>
        <p:spPr>
          <a:xfrm>
            <a:off x="152595" y="51332"/>
            <a:ext cx="11676990" cy="523220"/>
          </a:xfrm>
          <a:prstGeom prst="rect">
            <a:avLst/>
          </a:prstGeom>
          <a:noFill/>
        </p:spPr>
        <p:txBody>
          <a:bodyPr wrap="square" rtlCol="0">
            <a:spAutoFit/>
          </a:bodyPr>
          <a:lstStyle/>
          <a:p>
            <a:r>
              <a:rPr lang="en-US" sz="2765" b="1" dirty="0">
                <a:solidFill>
                  <a:srgbClr val="C00000"/>
                </a:solidFill>
                <a:latin typeface="Helvetica Neue" panose="02000503000000020004" pitchFamily="2" charset="0"/>
              </a:rPr>
              <a:t>Potential Objective</a:t>
            </a:r>
          </a:p>
        </p:txBody>
      </p:sp>
      <p:sp>
        <p:nvSpPr>
          <p:cNvPr id="9" name="Rectangle 8">
            <a:extLst>
              <a:ext uri="{FF2B5EF4-FFF2-40B4-BE49-F238E27FC236}">
                <a16:creationId xmlns:a16="http://schemas.microsoft.com/office/drawing/2014/main" id="{4E1BDA04-F6BC-2ABA-1B65-077C738D96CE}"/>
              </a:ext>
            </a:extLst>
          </p:cNvPr>
          <p:cNvSpPr/>
          <p:nvPr/>
        </p:nvSpPr>
        <p:spPr>
          <a:xfrm>
            <a:off x="257175" y="3128413"/>
            <a:ext cx="1634739" cy="4317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Drivers</a:t>
            </a:r>
            <a:endParaRPr lang="en-IN" b="1" dirty="0"/>
          </a:p>
        </p:txBody>
      </p:sp>
      <p:cxnSp>
        <p:nvCxnSpPr>
          <p:cNvPr id="12" name="Connector: Elbow 11">
            <a:extLst>
              <a:ext uri="{FF2B5EF4-FFF2-40B4-BE49-F238E27FC236}">
                <a16:creationId xmlns:a16="http://schemas.microsoft.com/office/drawing/2014/main" id="{651E3A91-576C-3E41-4B5C-B7C32BF3A835}"/>
              </a:ext>
            </a:extLst>
          </p:cNvPr>
          <p:cNvCxnSpPr>
            <a:cxnSpLocks/>
          </p:cNvCxnSpPr>
          <p:nvPr/>
        </p:nvCxnSpPr>
        <p:spPr>
          <a:xfrm flipV="1">
            <a:off x="1787334" y="2322294"/>
            <a:ext cx="896192" cy="10374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C9A360A-36C6-8368-61A8-DD7414F50C42}"/>
              </a:ext>
            </a:extLst>
          </p:cNvPr>
          <p:cNvSpPr/>
          <p:nvPr/>
        </p:nvSpPr>
        <p:spPr>
          <a:xfrm>
            <a:off x="2683526" y="2098872"/>
            <a:ext cx="3145774" cy="446844"/>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Mean precipitation during flood</a:t>
            </a:r>
          </a:p>
          <a:p>
            <a:pPr marL="171450" indent="-171450">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 Mean temperature during </a:t>
            </a:r>
            <a:endParaRPr lang="en-IN" sz="1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3203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C6A1A-2506-988E-CDD8-29E3699D9803}"/>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5818FD84-05F6-0C26-FF2F-A4D626B15786}"/>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2795E927-5498-9B93-D418-A5B68395FC08}"/>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sp>
        <p:nvSpPr>
          <p:cNvPr id="5" name="TextBox 4">
            <a:extLst>
              <a:ext uri="{FF2B5EF4-FFF2-40B4-BE49-F238E27FC236}">
                <a16:creationId xmlns:a16="http://schemas.microsoft.com/office/drawing/2014/main" id="{3212078F-9A18-19F4-FE75-2FB6DCD558F6}"/>
              </a:ext>
            </a:extLst>
          </p:cNvPr>
          <p:cNvSpPr txBox="1"/>
          <p:nvPr/>
        </p:nvSpPr>
        <p:spPr>
          <a:xfrm>
            <a:off x="257175" y="636741"/>
            <a:ext cx="2676195" cy="338554"/>
          </a:xfrm>
          <a:prstGeom prst="rect">
            <a:avLst/>
          </a:prstGeom>
          <a:gradFill flip="none" rotWithShape="1">
            <a:gsLst>
              <a:gs pos="0">
                <a:schemeClr val="bg1"/>
              </a:gs>
              <a:gs pos="100000">
                <a:schemeClr val="accent6"/>
              </a:gs>
            </a:gsLst>
            <a:path path="circle">
              <a:fillToRect l="100000" t="100000"/>
            </a:path>
            <a:tileRect r="-100000" b="-100000"/>
          </a:gradFill>
        </p:spPr>
        <p:txBody>
          <a:bodyPr wrap="square" rtlCol="0">
            <a:spAutoFit/>
          </a:bodyPr>
          <a:lstStyle/>
          <a:p>
            <a:r>
              <a:rPr lang="en-US" sz="1600" b="1" dirty="0" err="1">
                <a:latin typeface="Helvetica Neue" panose="02000503000000020004" pitchFamily="2" charset="0"/>
              </a:rPr>
              <a:t>sa</a:t>
            </a:r>
            <a:endParaRPr lang="en-US" sz="1600" b="1" dirty="0">
              <a:latin typeface="Helvetica Neue" panose="02000503000000020004" pitchFamily="2" charset="0"/>
            </a:endParaRPr>
          </a:p>
        </p:txBody>
      </p:sp>
      <p:cxnSp>
        <p:nvCxnSpPr>
          <p:cNvPr id="6" name="Straight Connector 5">
            <a:extLst>
              <a:ext uri="{FF2B5EF4-FFF2-40B4-BE49-F238E27FC236}">
                <a16:creationId xmlns:a16="http://schemas.microsoft.com/office/drawing/2014/main" id="{DD081243-345D-9182-053A-8C06D40CC024}"/>
              </a:ext>
            </a:extLst>
          </p:cNvPr>
          <p:cNvCxnSpPr>
            <a:cxnSpLocks/>
          </p:cNvCxnSpPr>
          <p:nvPr/>
        </p:nvCxnSpPr>
        <p:spPr>
          <a:xfrm>
            <a:off x="257175" y="513313"/>
            <a:ext cx="11563350"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0D2B485-60EF-828A-C2D8-B3B9F1958526}"/>
              </a:ext>
            </a:extLst>
          </p:cNvPr>
          <p:cNvSpPr txBox="1"/>
          <p:nvPr/>
        </p:nvSpPr>
        <p:spPr>
          <a:xfrm>
            <a:off x="152595" y="51332"/>
            <a:ext cx="11676990" cy="523220"/>
          </a:xfrm>
          <a:prstGeom prst="rect">
            <a:avLst/>
          </a:prstGeom>
          <a:noFill/>
        </p:spPr>
        <p:txBody>
          <a:bodyPr wrap="square" rtlCol="0">
            <a:spAutoFit/>
          </a:bodyPr>
          <a:lstStyle/>
          <a:p>
            <a:r>
              <a:rPr lang="en-US" sz="2765" b="1" dirty="0">
                <a:solidFill>
                  <a:srgbClr val="C00000"/>
                </a:solidFill>
                <a:latin typeface="Helvetica Neue" panose="02000503000000020004" pitchFamily="2" charset="0"/>
              </a:rPr>
              <a:t>Potential Objective</a:t>
            </a:r>
          </a:p>
        </p:txBody>
      </p:sp>
      <p:pic>
        <p:nvPicPr>
          <p:cNvPr id="4" name="Picture 3">
            <a:extLst>
              <a:ext uri="{FF2B5EF4-FFF2-40B4-BE49-F238E27FC236}">
                <a16:creationId xmlns:a16="http://schemas.microsoft.com/office/drawing/2014/main" id="{F964869C-F69A-6A93-C72B-CF9CDD87335F}"/>
              </a:ext>
            </a:extLst>
          </p:cNvPr>
          <p:cNvPicPr>
            <a:picLocks noChangeAspect="1"/>
          </p:cNvPicPr>
          <p:nvPr/>
        </p:nvPicPr>
        <p:blipFill>
          <a:blip r:embed="rId3"/>
          <a:stretch>
            <a:fillRect/>
          </a:stretch>
        </p:blipFill>
        <p:spPr>
          <a:xfrm>
            <a:off x="257175" y="2330220"/>
            <a:ext cx="2933141" cy="1531359"/>
          </a:xfrm>
          <a:prstGeom prst="rect">
            <a:avLst/>
          </a:prstGeom>
        </p:spPr>
      </p:pic>
      <p:graphicFrame>
        <p:nvGraphicFramePr>
          <p:cNvPr id="9" name="Table 8">
            <a:extLst>
              <a:ext uri="{FF2B5EF4-FFF2-40B4-BE49-F238E27FC236}">
                <a16:creationId xmlns:a16="http://schemas.microsoft.com/office/drawing/2014/main" id="{2D18647E-1853-2434-3533-A36483CA013D}"/>
              </a:ext>
            </a:extLst>
          </p:cNvPr>
          <p:cNvGraphicFramePr>
            <a:graphicFrameLocks noGrp="1"/>
          </p:cNvGraphicFramePr>
          <p:nvPr>
            <p:extLst>
              <p:ext uri="{D42A27DB-BD31-4B8C-83A1-F6EECF244321}">
                <p14:modId xmlns:p14="http://schemas.microsoft.com/office/powerpoint/2010/main" val="3847888499"/>
              </p:ext>
            </p:extLst>
          </p:nvPr>
        </p:nvGraphicFramePr>
        <p:xfrm>
          <a:off x="4514441" y="1075274"/>
          <a:ext cx="5669279" cy="2020625"/>
        </p:xfrm>
        <a:graphic>
          <a:graphicData uri="http://schemas.openxmlformats.org/drawingml/2006/table">
            <a:tbl>
              <a:tblPr firstRow="1" bandRow="1">
                <a:tableStyleId>{5940675A-B579-460E-94D1-54222C63F5DA}</a:tableStyleId>
              </a:tblPr>
              <a:tblGrid>
                <a:gridCol w="809897">
                  <a:extLst>
                    <a:ext uri="{9D8B030D-6E8A-4147-A177-3AD203B41FA5}">
                      <a16:colId xmlns:a16="http://schemas.microsoft.com/office/drawing/2014/main" val="3445717191"/>
                    </a:ext>
                  </a:extLst>
                </a:gridCol>
                <a:gridCol w="809897">
                  <a:extLst>
                    <a:ext uri="{9D8B030D-6E8A-4147-A177-3AD203B41FA5}">
                      <a16:colId xmlns:a16="http://schemas.microsoft.com/office/drawing/2014/main" val="555424077"/>
                    </a:ext>
                  </a:extLst>
                </a:gridCol>
                <a:gridCol w="809897">
                  <a:extLst>
                    <a:ext uri="{9D8B030D-6E8A-4147-A177-3AD203B41FA5}">
                      <a16:colId xmlns:a16="http://schemas.microsoft.com/office/drawing/2014/main" val="1750855903"/>
                    </a:ext>
                  </a:extLst>
                </a:gridCol>
                <a:gridCol w="809897">
                  <a:extLst>
                    <a:ext uri="{9D8B030D-6E8A-4147-A177-3AD203B41FA5}">
                      <a16:colId xmlns:a16="http://schemas.microsoft.com/office/drawing/2014/main" val="1091211441"/>
                    </a:ext>
                  </a:extLst>
                </a:gridCol>
                <a:gridCol w="809897">
                  <a:extLst>
                    <a:ext uri="{9D8B030D-6E8A-4147-A177-3AD203B41FA5}">
                      <a16:colId xmlns:a16="http://schemas.microsoft.com/office/drawing/2014/main" val="3075378805"/>
                    </a:ext>
                  </a:extLst>
                </a:gridCol>
                <a:gridCol w="809897">
                  <a:extLst>
                    <a:ext uri="{9D8B030D-6E8A-4147-A177-3AD203B41FA5}">
                      <a16:colId xmlns:a16="http://schemas.microsoft.com/office/drawing/2014/main" val="3419138730"/>
                    </a:ext>
                  </a:extLst>
                </a:gridCol>
                <a:gridCol w="809897">
                  <a:extLst>
                    <a:ext uri="{9D8B030D-6E8A-4147-A177-3AD203B41FA5}">
                      <a16:colId xmlns:a16="http://schemas.microsoft.com/office/drawing/2014/main" val="2718948212"/>
                    </a:ext>
                  </a:extLst>
                </a:gridCol>
              </a:tblGrid>
              <a:tr h="0">
                <a:tc>
                  <a:txBody>
                    <a:bodyPr/>
                    <a:lstStyle/>
                    <a:p>
                      <a:r>
                        <a:rPr lang="en-US" sz="1050" b="1" dirty="0">
                          <a:latin typeface="Times New Roman" panose="02020603050405020304" pitchFamily="18" charset="0"/>
                          <a:cs typeface="Times New Roman" panose="02020603050405020304" pitchFamily="18" charset="0"/>
                        </a:rPr>
                        <a:t>Date</a:t>
                      </a:r>
                      <a:endParaRPr lang="en-IN" sz="1050" b="1" dirty="0">
                        <a:latin typeface="Times New Roman" panose="02020603050405020304" pitchFamily="18" charset="0"/>
                        <a:cs typeface="Times New Roman" panose="02020603050405020304" pitchFamily="18" charset="0"/>
                      </a:endParaRPr>
                    </a:p>
                  </a:txBody>
                  <a:tcPr/>
                </a:tc>
                <a:tc>
                  <a:txBody>
                    <a:bodyPr/>
                    <a:lstStyle/>
                    <a:p>
                      <a:r>
                        <a:rPr lang="en-US" sz="1100" b="1" dirty="0">
                          <a:latin typeface="Times New Roman" panose="02020603050405020304" pitchFamily="18" charset="0"/>
                          <a:cs typeface="Times New Roman" panose="02020603050405020304" pitchFamily="18" charset="0"/>
                        </a:rPr>
                        <a:t>Station A</a:t>
                      </a:r>
                      <a:endParaRPr lang="en-IN" sz="1100" b="1"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Times New Roman" panose="02020603050405020304" pitchFamily="18" charset="0"/>
                          <a:cs typeface="Times New Roman" panose="02020603050405020304" pitchFamily="18" charset="0"/>
                        </a:rPr>
                        <a:t>Station B</a:t>
                      </a:r>
                      <a:endParaRPr lang="en-IN" sz="1100" b="1" dirty="0">
                        <a:latin typeface="Times New Roman" panose="02020603050405020304" pitchFamily="18" charset="0"/>
                        <a:cs typeface="Times New Roman" panose="02020603050405020304" pitchFamily="18" charset="0"/>
                      </a:endParaRPr>
                    </a:p>
                    <a:p>
                      <a:endParaRPr lang="en-IN" sz="1100" b="1"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Times New Roman" panose="02020603050405020304" pitchFamily="18" charset="0"/>
                          <a:cs typeface="Times New Roman" panose="02020603050405020304" pitchFamily="18" charset="0"/>
                        </a:rPr>
                        <a:t>Station C</a:t>
                      </a:r>
                      <a:endParaRPr lang="en-IN" sz="1100" b="1" dirty="0">
                        <a:latin typeface="Times New Roman" panose="02020603050405020304" pitchFamily="18" charset="0"/>
                        <a:cs typeface="Times New Roman" panose="02020603050405020304" pitchFamily="18" charset="0"/>
                      </a:endParaRPr>
                    </a:p>
                    <a:p>
                      <a:endParaRPr lang="en-IN" sz="1100" b="1"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Times New Roman" panose="02020603050405020304" pitchFamily="18" charset="0"/>
                          <a:cs typeface="Times New Roman" panose="02020603050405020304" pitchFamily="18" charset="0"/>
                        </a:rPr>
                        <a:t>Station D</a:t>
                      </a:r>
                      <a:endParaRPr lang="en-IN" sz="1100" b="1" dirty="0">
                        <a:latin typeface="Times New Roman" panose="02020603050405020304" pitchFamily="18" charset="0"/>
                        <a:cs typeface="Times New Roman" panose="02020603050405020304" pitchFamily="18" charset="0"/>
                      </a:endParaRPr>
                    </a:p>
                    <a:p>
                      <a:endParaRPr lang="en-IN" sz="1100" b="1"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Times New Roman" panose="02020603050405020304" pitchFamily="18" charset="0"/>
                          <a:cs typeface="Times New Roman" panose="02020603050405020304" pitchFamily="18" charset="0"/>
                        </a:rPr>
                        <a:t>Station E</a:t>
                      </a:r>
                      <a:endParaRPr lang="en-IN" sz="1100" b="1" dirty="0">
                        <a:latin typeface="Times New Roman" panose="02020603050405020304" pitchFamily="18" charset="0"/>
                        <a:cs typeface="Times New Roman" panose="02020603050405020304" pitchFamily="18" charset="0"/>
                      </a:endParaRPr>
                    </a:p>
                    <a:p>
                      <a:endParaRPr lang="en-IN" sz="1100" b="1"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Times New Roman" panose="02020603050405020304" pitchFamily="18" charset="0"/>
                          <a:cs typeface="Times New Roman" panose="02020603050405020304" pitchFamily="18" charset="0"/>
                        </a:rPr>
                        <a:t>Station F</a:t>
                      </a:r>
                      <a:endParaRPr lang="en-IN" sz="1100" b="1" dirty="0">
                        <a:latin typeface="Times New Roman" panose="02020603050405020304" pitchFamily="18" charset="0"/>
                        <a:cs typeface="Times New Roman" panose="02020603050405020304" pitchFamily="18" charset="0"/>
                      </a:endParaRPr>
                    </a:p>
                    <a:p>
                      <a:endParaRPr lang="en-IN"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9135892"/>
                  </a:ext>
                </a:extLst>
              </a:tr>
              <a:tr h="318781">
                <a:tc>
                  <a:txBody>
                    <a:bodyPr/>
                    <a:lstStyle/>
                    <a:p>
                      <a:r>
                        <a:rPr lang="en-US" sz="1050" dirty="0">
                          <a:latin typeface="Times New Roman" panose="02020603050405020304" pitchFamily="18" charset="0"/>
                          <a:cs typeface="Times New Roman" panose="02020603050405020304" pitchFamily="18" charset="0"/>
                        </a:rPr>
                        <a:t>01/01/2024</a:t>
                      </a:r>
                      <a:endParaRPr lang="en-IN" sz="1050" dirty="0">
                        <a:latin typeface="Times New Roman" panose="02020603050405020304" pitchFamily="18" charset="0"/>
                        <a:cs typeface="Times New Roman" panose="02020603050405020304" pitchFamily="18" charset="0"/>
                      </a:endParaRPr>
                    </a:p>
                  </a:txBody>
                  <a:tcPr/>
                </a:tc>
                <a:tc>
                  <a:txBody>
                    <a:bodyPr/>
                    <a:lstStyle/>
                    <a:p>
                      <a:endParaRPr lang="en-IN" sz="1100" dirty="0">
                        <a:latin typeface="Times New Roman" panose="02020603050405020304" pitchFamily="18" charset="0"/>
                        <a:cs typeface="Times New Roman" panose="02020603050405020304" pitchFamily="18" charset="0"/>
                      </a:endParaRPr>
                    </a:p>
                  </a:txBody>
                  <a:tcPr/>
                </a:tc>
                <a:tc>
                  <a:txBody>
                    <a:bodyPr/>
                    <a:lstStyle/>
                    <a:p>
                      <a:endParaRPr lang="en-IN" sz="1100" dirty="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5372173"/>
                  </a:ext>
                </a:extLst>
              </a:tr>
              <a:tr h="3187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latin typeface="Times New Roman" panose="02020603050405020304" pitchFamily="18" charset="0"/>
                          <a:cs typeface="Times New Roman" panose="02020603050405020304" pitchFamily="18" charset="0"/>
                        </a:rPr>
                        <a:t>01/01/2024</a:t>
                      </a:r>
                      <a:endParaRPr lang="en-IN" sz="1050" dirty="0">
                        <a:latin typeface="Times New Roman" panose="02020603050405020304" pitchFamily="18" charset="0"/>
                        <a:cs typeface="Times New Roman" panose="02020603050405020304" pitchFamily="18" charset="0"/>
                      </a:endParaRPr>
                    </a:p>
                  </a:txBody>
                  <a:tcPr/>
                </a:tc>
                <a:tc>
                  <a:txBody>
                    <a:bodyPr/>
                    <a:lstStyle/>
                    <a:p>
                      <a:endParaRPr lang="en-IN" sz="1100" dirty="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8170641"/>
                  </a:ext>
                </a:extLst>
              </a:tr>
              <a:tr h="3187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latin typeface="Times New Roman" panose="02020603050405020304" pitchFamily="18" charset="0"/>
                          <a:cs typeface="Times New Roman" panose="02020603050405020304" pitchFamily="18" charset="0"/>
                        </a:rPr>
                        <a:t>01/01/2024</a:t>
                      </a:r>
                      <a:endParaRPr lang="en-IN" sz="1050" dirty="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8870374"/>
                  </a:ext>
                </a:extLst>
              </a:tr>
              <a:tr h="318781">
                <a:tc>
                  <a:txBody>
                    <a:bodyPr/>
                    <a:lstStyle/>
                    <a:p>
                      <a:endParaRPr lang="en-IN" sz="1050" dirty="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0967629"/>
                  </a:ext>
                </a:extLst>
              </a:tr>
              <a:tr h="318781">
                <a:tc>
                  <a:txBody>
                    <a:bodyPr/>
                    <a:lstStyle/>
                    <a:p>
                      <a:endParaRPr lang="en-IN" sz="1050" dirty="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dirty="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a:latin typeface="Times New Roman" panose="02020603050405020304" pitchFamily="18" charset="0"/>
                        <a:cs typeface="Times New Roman" panose="02020603050405020304" pitchFamily="18" charset="0"/>
                      </a:endParaRPr>
                    </a:p>
                  </a:txBody>
                  <a:tcPr/>
                </a:tc>
                <a:tc>
                  <a:txBody>
                    <a:bodyPr/>
                    <a:lstStyle/>
                    <a:p>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35650228"/>
                  </a:ext>
                </a:extLst>
              </a:tr>
            </a:tbl>
          </a:graphicData>
        </a:graphic>
      </p:graphicFrame>
    </p:spTree>
    <p:extLst>
      <p:ext uri="{BB962C8B-B14F-4D97-AF65-F5344CB8AC3E}">
        <p14:creationId xmlns:p14="http://schemas.microsoft.com/office/powerpoint/2010/main" val="294721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F1A88-58A3-F067-94F4-C068709AF248}"/>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E528EA29-0A4C-38F7-29A8-12B34CC45312}"/>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37108D91-6617-76FE-D28B-E851EAAC124F}"/>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sp>
        <p:nvSpPr>
          <p:cNvPr id="4" name="TextBox 3">
            <a:extLst>
              <a:ext uri="{FF2B5EF4-FFF2-40B4-BE49-F238E27FC236}">
                <a16:creationId xmlns:a16="http://schemas.microsoft.com/office/drawing/2014/main" id="{250248E9-7F2D-C538-22D3-32F2048707FF}"/>
              </a:ext>
            </a:extLst>
          </p:cNvPr>
          <p:cNvSpPr txBox="1"/>
          <p:nvPr/>
        </p:nvSpPr>
        <p:spPr>
          <a:xfrm>
            <a:off x="257175" y="1151443"/>
            <a:ext cx="11183458" cy="2268826"/>
          </a:xfrm>
          <a:prstGeom prst="rect">
            <a:avLst/>
          </a:prstGeom>
          <a:noFill/>
        </p:spPr>
        <p:txBody>
          <a:bodyPr wrap="square" rtlCol="0">
            <a:spAutoFit/>
          </a:bodyPr>
          <a:lstStyle/>
          <a:p>
            <a:pPr marL="285758" indent="-285758">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Whether and how hydrological droughts cluster temporally in different hydro-climatic regions across the globe</a:t>
            </a:r>
          </a:p>
          <a:p>
            <a:pPr marL="285758" indent="-285758">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Whether and how the temporal clustering of hydrological droughts varies between natural and regulated catchments, </a:t>
            </a:r>
          </a:p>
          <a:p>
            <a:pPr marL="285758" indent="-285758">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how the temporal clustering of hydrological drought relates to the clustering behavior of meteorological drought</a:t>
            </a:r>
          </a:p>
          <a:p>
            <a:pPr marL="285758" indent="-285758">
              <a:lnSpc>
                <a:spcPct val="150000"/>
              </a:lnSpc>
              <a:buFont typeface="Arial" panose="020B0604020202020204" pitchFamily="34" charset="0"/>
              <a:buChar char="•"/>
            </a:pPr>
            <a:r>
              <a:rPr lang="en-US" sz="1600" dirty="0"/>
              <a:t>The finding that spatial flood dependencies are governed by both spatial precipitation dependencies and land‐surface processes highlights the importance that these processes must be realistically represented in physical/hydrological models and are present in the initial and boundary conditions used to drive these models</a:t>
            </a:r>
            <a:endParaRPr lang="en-US" sz="1600" dirty="0">
              <a:latin typeface="Times New Roman" panose="02020603050405020304" pitchFamily="18" charset="0"/>
              <a:ea typeface="Helvetica Neue" panose="02000503000000020004" pitchFamily="2" charset="0"/>
              <a:cs typeface="Times New Roman" panose="02020603050405020304" pitchFamily="18" charset="0"/>
            </a:endParaRPr>
          </a:p>
        </p:txBody>
      </p:sp>
      <p:sp>
        <p:nvSpPr>
          <p:cNvPr id="5" name="TextBox 4">
            <a:extLst>
              <a:ext uri="{FF2B5EF4-FFF2-40B4-BE49-F238E27FC236}">
                <a16:creationId xmlns:a16="http://schemas.microsoft.com/office/drawing/2014/main" id="{86AD9848-2E5E-DF7B-54C9-EF85E4D617A0}"/>
              </a:ext>
            </a:extLst>
          </p:cNvPr>
          <p:cNvSpPr txBox="1"/>
          <p:nvPr/>
        </p:nvSpPr>
        <p:spPr>
          <a:xfrm>
            <a:off x="257175" y="574552"/>
            <a:ext cx="2676195" cy="338554"/>
          </a:xfrm>
          <a:prstGeom prst="rect">
            <a:avLst/>
          </a:prstGeom>
          <a:gradFill flip="none" rotWithShape="1">
            <a:gsLst>
              <a:gs pos="0">
                <a:schemeClr val="bg1"/>
              </a:gs>
              <a:gs pos="95000">
                <a:schemeClr val="accent1">
                  <a:lumMod val="60000"/>
                  <a:lumOff val="40000"/>
                </a:schemeClr>
              </a:gs>
            </a:gsLst>
            <a:path path="circle">
              <a:fillToRect l="100000" t="100000"/>
            </a:path>
            <a:tileRect r="-100000" b="-100000"/>
          </a:gradFill>
        </p:spPr>
        <p:txBody>
          <a:bodyPr wrap="square" rtlCol="0">
            <a:spAutoFit/>
          </a:bodyPr>
          <a:lstStyle/>
          <a:p>
            <a:r>
              <a:rPr lang="en-US" sz="1600" b="1" dirty="0" err="1">
                <a:latin typeface="Helvetica Neue" panose="02000503000000020004" pitchFamily="2" charset="0"/>
              </a:rPr>
              <a:t>sa</a:t>
            </a:r>
            <a:endParaRPr lang="en-US" sz="1600" b="1" dirty="0">
              <a:latin typeface="Helvetica Neue" panose="02000503000000020004" pitchFamily="2" charset="0"/>
            </a:endParaRPr>
          </a:p>
        </p:txBody>
      </p:sp>
      <p:cxnSp>
        <p:nvCxnSpPr>
          <p:cNvPr id="6" name="Straight Connector 5">
            <a:extLst>
              <a:ext uri="{FF2B5EF4-FFF2-40B4-BE49-F238E27FC236}">
                <a16:creationId xmlns:a16="http://schemas.microsoft.com/office/drawing/2014/main" id="{15E9C689-94DA-ED01-0734-DB7771EC4652}"/>
              </a:ext>
            </a:extLst>
          </p:cNvPr>
          <p:cNvCxnSpPr>
            <a:cxnSpLocks/>
          </p:cNvCxnSpPr>
          <p:nvPr/>
        </p:nvCxnSpPr>
        <p:spPr>
          <a:xfrm>
            <a:off x="257175" y="513313"/>
            <a:ext cx="11563350"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A83E73D-10EE-A0FA-F220-EDE23FF1A39C}"/>
              </a:ext>
            </a:extLst>
          </p:cNvPr>
          <p:cNvSpPr txBox="1"/>
          <p:nvPr/>
        </p:nvSpPr>
        <p:spPr>
          <a:xfrm>
            <a:off x="152595" y="51332"/>
            <a:ext cx="11676990" cy="523220"/>
          </a:xfrm>
          <a:prstGeom prst="rect">
            <a:avLst/>
          </a:prstGeom>
          <a:noFill/>
        </p:spPr>
        <p:txBody>
          <a:bodyPr wrap="square" rtlCol="0">
            <a:spAutoFit/>
          </a:bodyPr>
          <a:lstStyle/>
          <a:p>
            <a:r>
              <a:rPr lang="en-US" sz="2765" b="1" dirty="0">
                <a:solidFill>
                  <a:srgbClr val="C00000"/>
                </a:solidFill>
                <a:latin typeface="Helvetica Neue" panose="02000503000000020004" pitchFamily="2" charset="0"/>
              </a:rPr>
              <a:t>Potential Objective</a:t>
            </a:r>
          </a:p>
        </p:txBody>
      </p:sp>
      <p:pic>
        <p:nvPicPr>
          <p:cNvPr id="8" name="Picture 7">
            <a:extLst>
              <a:ext uri="{FF2B5EF4-FFF2-40B4-BE49-F238E27FC236}">
                <a16:creationId xmlns:a16="http://schemas.microsoft.com/office/drawing/2014/main" id="{53596CF2-6608-B149-129F-4582F75F0307}"/>
              </a:ext>
            </a:extLst>
          </p:cNvPr>
          <p:cNvPicPr>
            <a:picLocks noChangeAspect="1"/>
          </p:cNvPicPr>
          <p:nvPr/>
        </p:nvPicPr>
        <p:blipFill>
          <a:blip r:embed="rId3"/>
          <a:stretch>
            <a:fillRect/>
          </a:stretch>
        </p:blipFill>
        <p:spPr>
          <a:xfrm>
            <a:off x="6409217" y="3161075"/>
            <a:ext cx="3537815" cy="3183612"/>
          </a:xfrm>
          <a:prstGeom prst="rect">
            <a:avLst/>
          </a:prstGeom>
        </p:spPr>
      </p:pic>
    </p:spTree>
    <p:extLst>
      <p:ext uri="{BB962C8B-B14F-4D97-AF65-F5344CB8AC3E}">
        <p14:creationId xmlns:p14="http://schemas.microsoft.com/office/powerpoint/2010/main" val="1427822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FD64-8159-99F0-93A0-75D692219EB4}"/>
              </a:ext>
            </a:extLst>
          </p:cNvPr>
          <p:cNvSpPr>
            <a:spLocks noGrp="1"/>
          </p:cNvSpPr>
          <p:nvPr>
            <p:ph type="title"/>
          </p:nvPr>
        </p:nvSpPr>
        <p:spPr/>
        <p:txBody>
          <a:bodyPr/>
          <a:lstStyle/>
          <a:p>
            <a:endParaRPr lang="en-IN" dirty="0"/>
          </a:p>
        </p:txBody>
      </p:sp>
      <p:sp>
        <p:nvSpPr>
          <p:cNvPr id="4" name="Slide Number Placeholder 3">
            <a:extLst>
              <a:ext uri="{FF2B5EF4-FFF2-40B4-BE49-F238E27FC236}">
                <a16:creationId xmlns:a16="http://schemas.microsoft.com/office/drawing/2014/main" id="{7BCA7F35-F3E2-F6BB-2AA2-51AC2EB5DEC2}"/>
              </a:ext>
            </a:extLst>
          </p:cNvPr>
          <p:cNvSpPr>
            <a:spLocks noGrp="1"/>
          </p:cNvSpPr>
          <p:nvPr>
            <p:ph type="sldNum" sz="quarter" idx="12"/>
          </p:nvPr>
        </p:nvSpPr>
        <p:spPr/>
        <p:txBody>
          <a:bodyPr/>
          <a:lstStyle/>
          <a:p>
            <a:fld id="{1EF9052F-D4DD-D145-84E4-8EC3C66C4C00}" type="slidenum">
              <a:rPr lang="en-US" smtClean="0"/>
              <a:t>24</a:t>
            </a:fld>
            <a:endParaRPr lang="en-US"/>
          </a:p>
        </p:txBody>
      </p:sp>
      <p:sp>
        <p:nvSpPr>
          <p:cNvPr id="5" name="Content Placeholder 4">
            <a:extLst>
              <a:ext uri="{FF2B5EF4-FFF2-40B4-BE49-F238E27FC236}">
                <a16:creationId xmlns:a16="http://schemas.microsoft.com/office/drawing/2014/main" id="{A59A9324-252A-4655-D243-EBA3AC2AE22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0632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0BCA7-F1F0-AD5B-A3CA-FDAAD36F5387}"/>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928D0EA7-E5CA-5A8D-C87F-3A1F61A8EA03}"/>
              </a:ext>
            </a:extLst>
          </p:cNvPr>
          <p:cNvSpPr>
            <a:spLocks noGrp="1"/>
          </p:cNvSpPr>
          <p:nvPr>
            <p:ph type="title"/>
          </p:nvPr>
        </p:nvSpPr>
        <p:spPr/>
        <p:txBody>
          <a:bodyPr/>
          <a:lstStyle/>
          <a:p>
            <a:r>
              <a:rPr lang="en-US" dirty="0"/>
              <a:t>Slide 1</a:t>
            </a:r>
          </a:p>
        </p:txBody>
      </p:sp>
      <p:sp>
        <p:nvSpPr>
          <p:cNvPr id="480" name="TextBox 479">
            <a:extLst>
              <a:ext uri="{FF2B5EF4-FFF2-40B4-BE49-F238E27FC236}">
                <a16:creationId xmlns:a16="http://schemas.microsoft.com/office/drawing/2014/main" id="{077512A5-135A-7BC4-16CA-D6A908BFED77}"/>
              </a:ext>
            </a:extLst>
          </p:cNvPr>
          <p:cNvSpPr txBox="1"/>
          <p:nvPr/>
        </p:nvSpPr>
        <p:spPr>
          <a:xfrm>
            <a:off x="2703034" y="6348478"/>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sp>
        <p:nvSpPr>
          <p:cNvPr id="3" name="Rectangle: Rounded Corners 2">
            <a:extLst>
              <a:ext uri="{FF2B5EF4-FFF2-40B4-BE49-F238E27FC236}">
                <a16:creationId xmlns:a16="http://schemas.microsoft.com/office/drawing/2014/main" id="{4F2AF60A-F320-13FB-454A-01251C8500A3}"/>
              </a:ext>
            </a:extLst>
          </p:cNvPr>
          <p:cNvSpPr/>
          <p:nvPr/>
        </p:nvSpPr>
        <p:spPr>
          <a:xfrm>
            <a:off x="3346626" y="133675"/>
            <a:ext cx="4404991" cy="417043"/>
          </a:xfrm>
          <a:prstGeom prst="roundRect">
            <a:avLst/>
          </a:prstGeom>
          <a:no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DATA</a:t>
            </a:r>
            <a:endParaRPr lang="en-IN"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3F5D2DA0-F382-5E7C-399A-8557CB44730E}"/>
              </a:ext>
            </a:extLst>
          </p:cNvPr>
          <p:cNvGraphicFramePr>
            <a:graphicFrameLocks noGrp="1"/>
          </p:cNvGraphicFramePr>
          <p:nvPr>
            <p:extLst>
              <p:ext uri="{D42A27DB-BD31-4B8C-83A1-F6EECF244321}">
                <p14:modId xmlns:p14="http://schemas.microsoft.com/office/powerpoint/2010/main" val="1628946457"/>
              </p:ext>
            </p:extLst>
          </p:nvPr>
        </p:nvGraphicFramePr>
        <p:xfrm>
          <a:off x="304800" y="1101789"/>
          <a:ext cx="11286991" cy="3314349"/>
        </p:xfrm>
        <a:graphic>
          <a:graphicData uri="http://schemas.openxmlformats.org/drawingml/2006/table">
            <a:tbl>
              <a:tblPr firstRow="1" bandRow="1">
                <a:tableStyleId>{5940675A-B579-460E-94D1-54222C63F5DA}</a:tableStyleId>
              </a:tblPr>
              <a:tblGrid>
                <a:gridCol w="3039035">
                  <a:extLst>
                    <a:ext uri="{9D8B030D-6E8A-4147-A177-3AD203B41FA5}">
                      <a16:colId xmlns:a16="http://schemas.microsoft.com/office/drawing/2014/main" val="407271242"/>
                    </a:ext>
                  </a:extLst>
                </a:gridCol>
                <a:gridCol w="4387800">
                  <a:extLst>
                    <a:ext uri="{9D8B030D-6E8A-4147-A177-3AD203B41FA5}">
                      <a16:colId xmlns:a16="http://schemas.microsoft.com/office/drawing/2014/main" val="3449815240"/>
                    </a:ext>
                  </a:extLst>
                </a:gridCol>
                <a:gridCol w="3860156">
                  <a:extLst>
                    <a:ext uri="{9D8B030D-6E8A-4147-A177-3AD203B41FA5}">
                      <a16:colId xmlns:a16="http://schemas.microsoft.com/office/drawing/2014/main" val="3245754729"/>
                    </a:ext>
                  </a:extLst>
                </a:gridCol>
              </a:tblGrid>
              <a:tr h="549949">
                <a:tc>
                  <a:txBody>
                    <a:bodyPr/>
                    <a:lstStyle/>
                    <a:p>
                      <a:r>
                        <a:rPr lang="en-US" sz="1400" b="1" dirty="0">
                          <a:latin typeface="Times New Roman" panose="02020603050405020304" pitchFamily="18" charset="0"/>
                          <a:cs typeface="Times New Roman" panose="02020603050405020304" pitchFamily="18" charset="0"/>
                        </a:rPr>
                        <a:t>D</a:t>
                      </a:r>
                      <a:r>
                        <a:rPr lang="en-IN" sz="1400" b="1" dirty="0">
                          <a:latin typeface="Times New Roman" panose="02020603050405020304" pitchFamily="18" charset="0"/>
                          <a:cs typeface="Times New Roman" panose="02020603050405020304" pitchFamily="18" charset="0"/>
                        </a:rPr>
                        <a:t>ATA</a:t>
                      </a:r>
                    </a:p>
                  </a:txBody>
                  <a:tcPr/>
                </a:tc>
                <a:tc>
                  <a:txBody>
                    <a:bodyPr/>
                    <a:lstStyle/>
                    <a:p>
                      <a:r>
                        <a:rPr lang="en-US" sz="1400" b="1" dirty="0">
                          <a:latin typeface="Times New Roman" panose="02020603050405020304" pitchFamily="18" charset="0"/>
                          <a:cs typeface="Times New Roman" panose="02020603050405020304" pitchFamily="18" charset="0"/>
                        </a:rPr>
                        <a:t>S</a:t>
                      </a:r>
                      <a:r>
                        <a:rPr lang="en-IN" sz="1400" b="1" dirty="0">
                          <a:latin typeface="Times New Roman" panose="02020603050405020304" pitchFamily="18" charset="0"/>
                          <a:cs typeface="Times New Roman" panose="02020603050405020304" pitchFamily="18" charset="0"/>
                        </a:rPr>
                        <a:t>OURCE</a:t>
                      </a:r>
                    </a:p>
                  </a:txBody>
                  <a:tcPr/>
                </a:tc>
                <a:tc>
                  <a:txBody>
                    <a:bodyPr/>
                    <a:lstStyle/>
                    <a:p>
                      <a:r>
                        <a:rPr lang="en-IN" sz="1400" b="1" dirty="0">
                          <a:latin typeface="Times New Roman" panose="02020603050405020304" pitchFamily="18" charset="0"/>
                          <a:cs typeface="Times New Roman" panose="02020603050405020304" pitchFamily="18" charset="0"/>
                        </a:rPr>
                        <a:t>Papers</a:t>
                      </a:r>
                    </a:p>
                  </a:txBody>
                  <a:tcPr/>
                </a:tc>
                <a:extLst>
                  <a:ext uri="{0D108BD9-81ED-4DB2-BD59-A6C34878D82A}">
                    <a16:rowId xmlns:a16="http://schemas.microsoft.com/office/drawing/2014/main" val="4113906136"/>
                  </a:ext>
                </a:extLst>
              </a:tr>
              <a:tr h="1382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Human data</a:t>
                      </a:r>
                      <a:endParaRPr lang="en-IN" sz="1400" dirty="0">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ISIMIP2b</a:t>
                      </a:r>
                      <a:endParaRPr lang="en-IN" sz="1400" dirty="0">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lang="en-IN" sz="1400" dirty="0"/>
                        <a:t>Wang et al., 2024 (Anthropogenic climate change..)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55083791"/>
                  </a:ext>
                </a:extLst>
              </a:tr>
              <a:tr h="1382200">
                <a:tc>
                  <a:txBody>
                    <a:bodyPr/>
                    <a:lstStyle/>
                    <a:p>
                      <a:endParaRPr lang="en-IN" sz="1400" dirty="0">
                        <a:latin typeface="Times New Roman" panose="02020603050405020304" pitchFamily="18" charset="0"/>
                        <a:cs typeface="Times New Roman" panose="02020603050405020304" pitchFamily="18" charset="0"/>
                      </a:endParaRPr>
                    </a:p>
                  </a:txBody>
                  <a:tcPr/>
                </a:tc>
                <a:tc>
                  <a:txBody>
                    <a:bodyPr/>
                    <a:lstStyle/>
                    <a:p>
                      <a:endParaRPr lang="en-IN" sz="1400" dirty="0">
                        <a:latin typeface="Times New Roman" panose="02020603050405020304" pitchFamily="18" charset="0"/>
                        <a:cs typeface="Times New Roman" panose="02020603050405020304" pitchFamily="18" charset="0"/>
                      </a:endParaRPr>
                    </a:p>
                  </a:txBody>
                  <a:tcPr/>
                </a:tc>
                <a:tc>
                  <a:txBody>
                    <a:bodyPr/>
                    <a:lstStyle/>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8854978"/>
                  </a:ext>
                </a:extLst>
              </a:tr>
            </a:tbl>
          </a:graphicData>
        </a:graphic>
      </p:graphicFrame>
    </p:spTree>
    <p:extLst>
      <p:ext uri="{BB962C8B-B14F-4D97-AF65-F5344CB8AC3E}">
        <p14:creationId xmlns:p14="http://schemas.microsoft.com/office/powerpoint/2010/main" val="2675238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A6B20-7BDB-37EF-810A-98903E956463}"/>
              </a:ext>
            </a:extLst>
          </p:cNvPr>
          <p:cNvSpPr>
            <a:spLocks noGrp="1"/>
          </p:cNvSpPr>
          <p:nvPr>
            <p:ph type="sldNum" sz="quarter" idx="12"/>
          </p:nvPr>
        </p:nvSpPr>
        <p:spPr/>
        <p:txBody>
          <a:bodyPr/>
          <a:lstStyle/>
          <a:p>
            <a:fld id="{C01040B4-8482-4D35-B02F-840754FACBCE}" type="slidenum">
              <a:rPr lang="en-IN" smtClean="0"/>
              <a:t>26</a:t>
            </a:fld>
            <a:endParaRPr lang="en-IN"/>
          </a:p>
        </p:txBody>
      </p:sp>
      <p:sp>
        <p:nvSpPr>
          <p:cNvPr id="3" name="Title 2">
            <a:extLst>
              <a:ext uri="{FF2B5EF4-FFF2-40B4-BE49-F238E27FC236}">
                <a16:creationId xmlns:a16="http://schemas.microsoft.com/office/drawing/2014/main" id="{DFF7381E-05F1-0040-C4D1-96329AEB01AC}"/>
              </a:ext>
            </a:extLst>
          </p:cNvPr>
          <p:cNvSpPr>
            <a:spLocks noGrp="1"/>
          </p:cNvSpPr>
          <p:nvPr>
            <p:ph type="title"/>
          </p:nvPr>
        </p:nvSpPr>
        <p:spPr>
          <a:xfrm>
            <a:off x="0" y="-76896"/>
            <a:ext cx="5855227" cy="594797"/>
          </a:xfrm>
        </p:spPr>
        <p:txBody>
          <a:bodyPr>
            <a:normAutofit/>
          </a:bodyPr>
          <a:lstStyle/>
          <a:p>
            <a:r>
              <a:rPr lang="en-IN" sz="2400" dirty="0"/>
              <a:t>DATA BRANCHING</a:t>
            </a:r>
          </a:p>
        </p:txBody>
      </p:sp>
      <p:graphicFrame>
        <p:nvGraphicFramePr>
          <p:cNvPr id="6" name="Table 5">
            <a:extLst>
              <a:ext uri="{FF2B5EF4-FFF2-40B4-BE49-F238E27FC236}">
                <a16:creationId xmlns:a16="http://schemas.microsoft.com/office/drawing/2014/main" id="{E7A2352C-F919-A9E0-64F5-3F5FACD25722}"/>
              </a:ext>
            </a:extLst>
          </p:cNvPr>
          <p:cNvGraphicFramePr>
            <a:graphicFrameLocks noGrp="1"/>
          </p:cNvGraphicFramePr>
          <p:nvPr>
            <p:extLst>
              <p:ext uri="{D42A27DB-BD31-4B8C-83A1-F6EECF244321}">
                <p14:modId xmlns:p14="http://schemas.microsoft.com/office/powerpoint/2010/main" val="1309608290"/>
              </p:ext>
            </p:extLst>
          </p:nvPr>
        </p:nvGraphicFramePr>
        <p:xfrm>
          <a:off x="1178154" y="1527417"/>
          <a:ext cx="6214048" cy="1440000"/>
        </p:xfrm>
        <a:graphic>
          <a:graphicData uri="http://schemas.openxmlformats.org/drawingml/2006/table">
            <a:tbl>
              <a:tblPr firstRow="1" bandRow="1">
                <a:tableStyleId>{5C22544A-7EE6-4342-B048-85BDC9FD1C3A}</a:tableStyleId>
              </a:tblPr>
              <a:tblGrid>
                <a:gridCol w="1553512">
                  <a:extLst>
                    <a:ext uri="{9D8B030D-6E8A-4147-A177-3AD203B41FA5}">
                      <a16:colId xmlns:a16="http://schemas.microsoft.com/office/drawing/2014/main" val="1741152760"/>
                    </a:ext>
                  </a:extLst>
                </a:gridCol>
                <a:gridCol w="1553512">
                  <a:extLst>
                    <a:ext uri="{9D8B030D-6E8A-4147-A177-3AD203B41FA5}">
                      <a16:colId xmlns:a16="http://schemas.microsoft.com/office/drawing/2014/main" val="3842127103"/>
                    </a:ext>
                  </a:extLst>
                </a:gridCol>
                <a:gridCol w="1553512">
                  <a:extLst>
                    <a:ext uri="{9D8B030D-6E8A-4147-A177-3AD203B41FA5}">
                      <a16:colId xmlns:a16="http://schemas.microsoft.com/office/drawing/2014/main" val="1255068194"/>
                    </a:ext>
                  </a:extLst>
                </a:gridCol>
                <a:gridCol w="1553512">
                  <a:extLst>
                    <a:ext uri="{9D8B030D-6E8A-4147-A177-3AD203B41FA5}">
                      <a16:colId xmlns:a16="http://schemas.microsoft.com/office/drawing/2014/main" val="625655845"/>
                    </a:ext>
                  </a:extLst>
                </a:gridCol>
              </a:tblGrid>
              <a:tr h="360000">
                <a:tc>
                  <a:txBody>
                    <a:bodyPr/>
                    <a:lstStyle/>
                    <a:p>
                      <a:r>
                        <a:rPr lang="en-IN" sz="1400" dirty="0">
                          <a:latin typeface="Times New Roman" panose="02020603050405020304" pitchFamily="18" charset="0"/>
                          <a:cs typeface="Times New Roman" panose="02020603050405020304" pitchFamily="18" charset="0"/>
                        </a:rPr>
                        <a:t>NO</a:t>
                      </a:r>
                    </a:p>
                  </a:txBody>
                  <a:tcPr/>
                </a:tc>
                <a:tc>
                  <a:txBody>
                    <a:bodyPr/>
                    <a:lstStyle/>
                    <a:p>
                      <a:r>
                        <a:rPr lang="en-IN" sz="1400" dirty="0">
                          <a:latin typeface="Times New Roman" panose="02020603050405020304" pitchFamily="18" charset="0"/>
                          <a:cs typeface="Times New Roman" panose="02020603050405020304" pitchFamily="18" charset="0"/>
                        </a:rPr>
                        <a:t>DATA</a:t>
                      </a:r>
                    </a:p>
                  </a:txBody>
                  <a:tcPr/>
                </a:tc>
                <a:tc>
                  <a:txBody>
                    <a:bodyPr/>
                    <a:lstStyle/>
                    <a:p>
                      <a:r>
                        <a:rPr lang="en-IN" sz="1400" dirty="0">
                          <a:latin typeface="Times New Roman" panose="02020603050405020304" pitchFamily="18" charset="0"/>
                          <a:cs typeface="Times New Roman" panose="02020603050405020304" pitchFamily="18" charset="0"/>
                        </a:rPr>
                        <a:t>Time resolution</a:t>
                      </a:r>
                    </a:p>
                  </a:txBody>
                  <a:tcPr/>
                </a:tc>
                <a:tc>
                  <a:txBody>
                    <a:bodyPr/>
                    <a:lstStyle/>
                    <a:p>
                      <a:r>
                        <a:rPr lang="en-US" sz="1400" dirty="0">
                          <a:latin typeface="Times New Roman" panose="02020603050405020304" pitchFamily="18" charset="0"/>
                          <a:cs typeface="Times New Roman" panose="02020603050405020304" pitchFamily="18" charset="0"/>
                        </a:rPr>
                        <a:t>Spatial resolution</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1524041"/>
                  </a:ext>
                </a:extLst>
              </a:tr>
              <a:tr h="360000">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ILDAS</a:t>
                      </a:r>
                    </a:p>
                  </a:txBody>
                  <a:tcPr/>
                </a:tc>
                <a:tc>
                  <a:txBody>
                    <a:bodyPr/>
                    <a:lstStyle/>
                    <a:p>
                      <a:r>
                        <a:rPr lang="en-IN" sz="1400" dirty="0">
                          <a:latin typeface="Times New Roman" panose="02020603050405020304" pitchFamily="18" charset="0"/>
                          <a:cs typeface="Times New Roman" panose="02020603050405020304" pitchFamily="18" charset="0"/>
                        </a:rPr>
                        <a:t>1948-2022 (Daily)</a:t>
                      </a:r>
                    </a:p>
                  </a:txBody>
                  <a:tcPr/>
                </a:tc>
                <a:tc>
                  <a:txBody>
                    <a:bodyPr/>
                    <a:lstStyle/>
                    <a:p>
                      <a:r>
                        <a:rPr lang="en-US" sz="1400" dirty="0">
                          <a:latin typeface="Times New Roman" panose="02020603050405020304" pitchFamily="18" charset="0"/>
                          <a:cs typeface="Times New Roman" panose="02020603050405020304" pitchFamily="18" charset="0"/>
                        </a:rPr>
                        <a:t>South Asia</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6474706"/>
                  </a:ext>
                </a:extLst>
              </a:tr>
              <a:tr h="360000">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Gauge station</a:t>
                      </a:r>
                    </a:p>
                  </a:txBody>
                  <a:tcPr/>
                </a:tc>
                <a:tc>
                  <a:txBody>
                    <a:bodyPr/>
                    <a:lstStyle/>
                    <a:p>
                      <a:r>
                        <a:rPr lang="en-IN" sz="1400" dirty="0">
                          <a:latin typeface="Times New Roman" panose="02020603050405020304" pitchFamily="18" charset="0"/>
                          <a:cs typeface="Times New Roman" panose="02020603050405020304" pitchFamily="18" charset="0"/>
                        </a:rPr>
                        <a:t>Random (Daily)</a:t>
                      </a:r>
                    </a:p>
                  </a:txBody>
                  <a:tcPr/>
                </a:tc>
                <a:tc>
                  <a:txBody>
                    <a:bodyPr/>
                    <a:lstStyle/>
                    <a:p>
                      <a:r>
                        <a:rPr lang="en-US" sz="1400" dirty="0">
                          <a:latin typeface="Times New Roman" panose="02020603050405020304" pitchFamily="18" charset="0"/>
                          <a:cs typeface="Times New Roman" panose="02020603050405020304" pitchFamily="18" charset="0"/>
                        </a:rPr>
                        <a:t>India</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73494213"/>
                  </a:ext>
                </a:extLst>
              </a:tr>
              <a:tr h="360000">
                <a:tc>
                  <a:txBody>
                    <a:bodyPr/>
                    <a:lstStyle/>
                    <a:p>
                      <a:r>
                        <a:rPr lang="en-IN" sz="1400" dirty="0">
                          <a:latin typeface="Times New Roman" panose="02020603050405020304" pitchFamily="18" charset="0"/>
                          <a:cs typeface="Times New Roman" panose="02020603050405020304" pitchFamily="18" charset="0"/>
                        </a:rPr>
                        <a:t>3</a:t>
                      </a:r>
                    </a:p>
                  </a:txBody>
                  <a:tcPr/>
                </a:tc>
                <a:tc>
                  <a:txBody>
                    <a:bodyPr/>
                    <a:lstStyle/>
                    <a:p>
                      <a:r>
                        <a:rPr lang="en-US" sz="1400" dirty="0">
                          <a:latin typeface="Times New Roman" panose="02020603050405020304" pitchFamily="18" charset="0"/>
                          <a:cs typeface="Times New Roman" panose="02020603050405020304" pitchFamily="18" charset="0"/>
                        </a:rPr>
                        <a:t>PET (GLEAM)</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Monthly</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World</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71896776"/>
                  </a:ext>
                </a:extLst>
              </a:tr>
            </a:tbl>
          </a:graphicData>
        </a:graphic>
      </p:graphicFrame>
    </p:spTree>
    <p:extLst>
      <p:ext uri="{BB962C8B-B14F-4D97-AF65-F5344CB8AC3E}">
        <p14:creationId xmlns:p14="http://schemas.microsoft.com/office/powerpoint/2010/main" val="1941157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A6B20-7BDB-37EF-810A-98903E956463}"/>
              </a:ext>
            </a:extLst>
          </p:cNvPr>
          <p:cNvSpPr>
            <a:spLocks noGrp="1"/>
          </p:cNvSpPr>
          <p:nvPr>
            <p:ph type="sldNum" sz="quarter" idx="12"/>
          </p:nvPr>
        </p:nvSpPr>
        <p:spPr/>
        <p:txBody>
          <a:bodyPr/>
          <a:lstStyle/>
          <a:p>
            <a:fld id="{C01040B4-8482-4D35-B02F-840754FACBCE}" type="slidenum">
              <a:rPr lang="en-IN" smtClean="0"/>
              <a:t>27</a:t>
            </a:fld>
            <a:endParaRPr lang="en-IN"/>
          </a:p>
        </p:txBody>
      </p:sp>
      <p:sp>
        <p:nvSpPr>
          <p:cNvPr id="3" name="Title 2">
            <a:extLst>
              <a:ext uri="{FF2B5EF4-FFF2-40B4-BE49-F238E27FC236}">
                <a16:creationId xmlns:a16="http://schemas.microsoft.com/office/drawing/2014/main" id="{DFF7381E-05F1-0040-C4D1-96329AEB01AC}"/>
              </a:ext>
            </a:extLst>
          </p:cNvPr>
          <p:cNvSpPr>
            <a:spLocks noGrp="1"/>
          </p:cNvSpPr>
          <p:nvPr>
            <p:ph type="title"/>
          </p:nvPr>
        </p:nvSpPr>
        <p:spPr>
          <a:xfrm>
            <a:off x="0" y="-76896"/>
            <a:ext cx="5855227" cy="594797"/>
          </a:xfrm>
        </p:spPr>
        <p:txBody>
          <a:bodyPr>
            <a:normAutofit/>
          </a:bodyPr>
          <a:lstStyle/>
          <a:p>
            <a:r>
              <a:rPr lang="en-IN" sz="2400" dirty="0"/>
              <a:t>DATA BRANCHING</a:t>
            </a:r>
          </a:p>
        </p:txBody>
      </p:sp>
      <p:sp>
        <p:nvSpPr>
          <p:cNvPr id="4" name="Rectangle 3">
            <a:extLst>
              <a:ext uri="{FF2B5EF4-FFF2-40B4-BE49-F238E27FC236}">
                <a16:creationId xmlns:a16="http://schemas.microsoft.com/office/drawing/2014/main" id="{3F094BF5-964F-17BA-0E24-3EE48EA187AC}"/>
              </a:ext>
            </a:extLst>
          </p:cNvPr>
          <p:cNvSpPr/>
          <p:nvPr/>
        </p:nvSpPr>
        <p:spPr>
          <a:xfrm>
            <a:off x="1055129" y="2423737"/>
            <a:ext cx="1155916" cy="319659"/>
          </a:xfrm>
          <a:prstGeom prst="rect">
            <a:avLst/>
          </a:prstGeom>
          <a:noFill/>
          <a:ln w="19050">
            <a:solidFill>
              <a:srgbClr val="B00808"/>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dirty="0">
                <a:solidFill>
                  <a:schemeClr val="tx1"/>
                </a:solidFill>
                <a:latin typeface="Times New Roman" panose="02020603050405020304" pitchFamily="18" charset="0"/>
                <a:cs typeface="Times New Roman" panose="02020603050405020304" pitchFamily="18" charset="0"/>
              </a:rPr>
              <a:t>ILDAS Outputs</a:t>
            </a:r>
          </a:p>
        </p:txBody>
      </p:sp>
      <p:sp>
        <p:nvSpPr>
          <p:cNvPr id="5" name="Rectangle 4">
            <a:extLst>
              <a:ext uri="{FF2B5EF4-FFF2-40B4-BE49-F238E27FC236}">
                <a16:creationId xmlns:a16="http://schemas.microsoft.com/office/drawing/2014/main" id="{2802CFFD-5C86-B152-0AC2-7721D6150D34}"/>
              </a:ext>
            </a:extLst>
          </p:cNvPr>
          <p:cNvSpPr/>
          <p:nvPr/>
        </p:nvSpPr>
        <p:spPr>
          <a:xfrm>
            <a:off x="1144974" y="3707032"/>
            <a:ext cx="976226" cy="319659"/>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dirty="0">
                <a:solidFill>
                  <a:schemeClr val="tx1"/>
                </a:solidFill>
                <a:latin typeface="Times New Roman" panose="02020603050405020304" pitchFamily="18" charset="0"/>
                <a:cs typeface="Times New Roman" panose="02020603050405020304" pitchFamily="18" charset="0"/>
              </a:rPr>
              <a:t>Gauge data</a:t>
            </a:r>
          </a:p>
        </p:txBody>
      </p:sp>
      <p:sp>
        <p:nvSpPr>
          <p:cNvPr id="10" name="Oval 9">
            <a:extLst>
              <a:ext uri="{FF2B5EF4-FFF2-40B4-BE49-F238E27FC236}">
                <a16:creationId xmlns:a16="http://schemas.microsoft.com/office/drawing/2014/main" id="{9BC7566E-6B54-71E2-4F9A-461FB225726F}"/>
              </a:ext>
            </a:extLst>
          </p:cNvPr>
          <p:cNvSpPr/>
          <p:nvPr/>
        </p:nvSpPr>
        <p:spPr>
          <a:xfrm>
            <a:off x="315157" y="4084034"/>
            <a:ext cx="1083076" cy="319659"/>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800" dirty="0">
                <a:solidFill>
                  <a:schemeClr val="tx1"/>
                </a:solidFill>
                <a:latin typeface="Times New Roman" panose="02020603050405020304" pitchFamily="18" charset="0"/>
                <a:cs typeface="Times New Roman" panose="02020603050405020304" pitchFamily="18" charset="0"/>
              </a:rPr>
              <a:t>Metadata.csv</a:t>
            </a:r>
          </a:p>
        </p:txBody>
      </p:sp>
      <p:sp>
        <p:nvSpPr>
          <p:cNvPr id="14" name="Rectangle: Rounded Corners 13">
            <a:extLst>
              <a:ext uri="{FF2B5EF4-FFF2-40B4-BE49-F238E27FC236}">
                <a16:creationId xmlns:a16="http://schemas.microsoft.com/office/drawing/2014/main" id="{BB548803-939F-1DE4-5AD8-D2F0AE667AD9}"/>
              </a:ext>
            </a:extLst>
          </p:cNvPr>
          <p:cNvSpPr/>
          <p:nvPr/>
        </p:nvSpPr>
        <p:spPr>
          <a:xfrm>
            <a:off x="3171358" y="2888304"/>
            <a:ext cx="1314995" cy="319653"/>
          </a:xfrm>
          <a:prstGeom prst="roundRect">
            <a:avLst/>
          </a:prstGeom>
          <a:solidFill>
            <a:srgbClr val="7030A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chemeClr val="bg1"/>
                </a:solidFill>
                <a:latin typeface="Times New Roman" panose="02020603050405020304" pitchFamily="18" charset="0"/>
                <a:cs typeface="Times New Roman" panose="02020603050405020304" pitchFamily="18" charset="0"/>
              </a:rPr>
              <a:t>Preprocessing</a:t>
            </a:r>
          </a:p>
        </p:txBody>
      </p:sp>
      <p:cxnSp>
        <p:nvCxnSpPr>
          <p:cNvPr id="20" name="Connector: Elbow 19">
            <a:extLst>
              <a:ext uri="{FF2B5EF4-FFF2-40B4-BE49-F238E27FC236}">
                <a16:creationId xmlns:a16="http://schemas.microsoft.com/office/drawing/2014/main" id="{5E234CDF-50DC-A3C1-4276-44524D0AB15E}"/>
              </a:ext>
            </a:extLst>
          </p:cNvPr>
          <p:cNvCxnSpPr>
            <a:stCxn id="5" idx="3"/>
            <a:endCxn id="14" idx="1"/>
          </p:cNvCxnSpPr>
          <p:nvPr/>
        </p:nvCxnSpPr>
        <p:spPr>
          <a:xfrm flipV="1">
            <a:off x="2121200" y="3048131"/>
            <a:ext cx="1050158" cy="81873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A206CF5-E9B7-0A1F-5213-0FE07A5D024C}"/>
              </a:ext>
            </a:extLst>
          </p:cNvPr>
          <p:cNvCxnSpPr>
            <a:cxnSpLocks/>
            <a:stCxn id="4" idx="3"/>
            <a:endCxn id="14" idx="1"/>
          </p:cNvCxnSpPr>
          <p:nvPr/>
        </p:nvCxnSpPr>
        <p:spPr>
          <a:xfrm>
            <a:off x="2211045" y="2583567"/>
            <a:ext cx="960313" cy="464564"/>
          </a:xfrm>
          <a:prstGeom prst="bentConnector3">
            <a:avLst>
              <a:gd name="adj1" fmla="val 44590"/>
            </a:avLst>
          </a:prstGeom>
          <a:ln w="19050">
            <a:solidFill>
              <a:srgbClr val="C30909"/>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D1024B4-694C-DC24-85E2-1734CFF9287E}"/>
              </a:ext>
            </a:extLst>
          </p:cNvPr>
          <p:cNvSpPr/>
          <p:nvPr/>
        </p:nvSpPr>
        <p:spPr>
          <a:xfrm>
            <a:off x="2978183" y="1485395"/>
            <a:ext cx="1701345" cy="1180529"/>
          </a:xfrm>
          <a:prstGeom prst="rect">
            <a:avLst/>
          </a:prstGeom>
          <a:noFill/>
          <a:ln w="19050">
            <a:solidFill>
              <a:srgbClr val="B0080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08000" indent="-108000">
              <a:buFont typeface="Arial" panose="020B0604020202020204" pitchFamily="34" charset="0"/>
              <a:buChar char="•"/>
            </a:pPr>
            <a:r>
              <a:rPr lang="en-IN" sz="1000" dirty="0">
                <a:solidFill>
                  <a:schemeClr val="tx1"/>
                </a:solidFill>
                <a:latin typeface="Times New Roman" panose="02020603050405020304" pitchFamily="18" charset="0"/>
                <a:cs typeface="Times New Roman" panose="02020603050405020304" pitchFamily="18" charset="0"/>
              </a:rPr>
              <a:t>Select the ILDAS grids matching with gauge station.</a:t>
            </a:r>
          </a:p>
          <a:p>
            <a:pPr marL="108000" indent="-108000">
              <a:buFont typeface="Arial" panose="020B0604020202020204" pitchFamily="34" charset="0"/>
              <a:buChar char="•"/>
            </a:pPr>
            <a:r>
              <a:rPr lang="en-IN" sz="1000" dirty="0">
                <a:solidFill>
                  <a:schemeClr val="tx1"/>
                </a:solidFill>
                <a:latin typeface="Times New Roman" panose="02020603050405020304" pitchFamily="18" charset="0"/>
                <a:cs typeface="Times New Roman" panose="02020603050405020304" pitchFamily="18" charset="0"/>
              </a:rPr>
              <a:t>Create the streamflow station </a:t>
            </a:r>
            <a:r>
              <a:rPr lang="en-IN" sz="1000" dirty="0" err="1">
                <a:solidFill>
                  <a:schemeClr val="tx1"/>
                </a:solidFill>
                <a:latin typeface="Times New Roman" panose="02020603050405020304" pitchFamily="18" charset="0"/>
                <a:cs typeface="Times New Roman" panose="02020603050405020304" pitchFamily="18" charset="0"/>
              </a:rPr>
              <a:t>netcdf</a:t>
            </a:r>
            <a:endParaRPr lang="en-IN" sz="1000" dirty="0">
              <a:solidFill>
                <a:schemeClr val="tx1"/>
              </a:solidFill>
              <a:latin typeface="Times New Roman" panose="02020603050405020304" pitchFamily="18" charset="0"/>
              <a:cs typeface="Times New Roman" panose="02020603050405020304" pitchFamily="18" charset="0"/>
            </a:endParaRPr>
          </a:p>
          <a:p>
            <a:pPr marL="108000" indent="-108000">
              <a:buFont typeface="Arial" panose="020B0604020202020204" pitchFamily="34" charset="0"/>
              <a:buChar char="•"/>
            </a:pPr>
            <a:r>
              <a:rPr lang="en-IN" sz="1000" dirty="0">
                <a:solidFill>
                  <a:schemeClr val="tx1"/>
                </a:solidFill>
                <a:latin typeface="Times New Roman" panose="02020603050405020304" pitchFamily="18" charset="0"/>
                <a:cs typeface="Times New Roman" panose="02020603050405020304" pitchFamily="18" charset="0"/>
              </a:rPr>
              <a:t>Calculate drought flow and wet flow indices </a:t>
            </a:r>
          </a:p>
        </p:txBody>
      </p:sp>
      <p:sp>
        <p:nvSpPr>
          <p:cNvPr id="35" name="Rectangle 34">
            <a:extLst>
              <a:ext uri="{FF2B5EF4-FFF2-40B4-BE49-F238E27FC236}">
                <a16:creationId xmlns:a16="http://schemas.microsoft.com/office/drawing/2014/main" id="{AE79B302-B1C2-3088-5AC5-F16769B9AD8C}"/>
              </a:ext>
            </a:extLst>
          </p:cNvPr>
          <p:cNvSpPr/>
          <p:nvPr/>
        </p:nvSpPr>
        <p:spPr>
          <a:xfrm>
            <a:off x="2896932" y="3495788"/>
            <a:ext cx="1962799" cy="1677072"/>
          </a:xfrm>
          <a:prstGeom prst="rect">
            <a:avLst/>
          </a:prstGeom>
          <a:noFill/>
          <a:ln w="1905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08000" indent="-108000">
              <a:buFont typeface="Arial" panose="020B0604020202020204" pitchFamily="34" charset="0"/>
              <a:buChar char="•"/>
            </a:pPr>
            <a:r>
              <a:rPr lang="en-IN" sz="1000" dirty="0">
                <a:solidFill>
                  <a:schemeClr val="tx1"/>
                </a:solidFill>
                <a:latin typeface="Times New Roman" panose="02020603050405020304" pitchFamily="18" charset="0"/>
                <a:cs typeface="Times New Roman" panose="02020603050405020304" pitchFamily="18" charset="0"/>
              </a:rPr>
              <a:t>Identify the grids satisfying the condition of minimum 30 years of data etc</a:t>
            </a:r>
          </a:p>
          <a:p>
            <a:pPr marL="108000" indent="-108000">
              <a:buFont typeface="Arial" panose="020B0604020202020204" pitchFamily="34" charset="0"/>
              <a:buChar char="•"/>
            </a:pPr>
            <a:r>
              <a:rPr lang="en-IN" sz="1000" dirty="0">
                <a:solidFill>
                  <a:schemeClr val="tx1"/>
                </a:solidFill>
                <a:latin typeface="Times New Roman" panose="02020603050405020304" pitchFamily="18" charset="0"/>
                <a:cs typeface="Times New Roman" panose="02020603050405020304" pitchFamily="18" charset="0"/>
              </a:rPr>
              <a:t>Modify the gauge information csv.</a:t>
            </a:r>
          </a:p>
          <a:p>
            <a:pPr marL="108000" indent="-108000">
              <a:buFont typeface="Arial" panose="020B0604020202020204" pitchFamily="34" charset="0"/>
              <a:buChar char="•"/>
            </a:pPr>
            <a:r>
              <a:rPr lang="en-IN" sz="1000" dirty="0">
                <a:solidFill>
                  <a:schemeClr val="tx1"/>
                </a:solidFill>
                <a:latin typeface="Times New Roman" panose="02020603050405020304" pitchFamily="18" charset="0"/>
                <a:cs typeface="Times New Roman" panose="02020603050405020304" pitchFamily="18" charset="0"/>
              </a:rPr>
              <a:t>Combine the gauge data of different station to .</a:t>
            </a:r>
            <a:r>
              <a:rPr lang="en-IN" sz="1000" dirty="0" err="1">
                <a:solidFill>
                  <a:schemeClr val="tx1"/>
                </a:solidFill>
                <a:latin typeface="Times New Roman" panose="02020603050405020304" pitchFamily="18" charset="0"/>
                <a:cs typeface="Times New Roman" panose="02020603050405020304" pitchFamily="18" charset="0"/>
              </a:rPr>
              <a:t>nc</a:t>
            </a:r>
            <a:r>
              <a:rPr lang="en-IN" sz="1000" dirty="0">
                <a:solidFill>
                  <a:schemeClr val="tx1"/>
                </a:solidFill>
                <a:latin typeface="Times New Roman" panose="02020603050405020304" pitchFamily="18" charset="0"/>
                <a:cs typeface="Times New Roman" panose="02020603050405020304" pitchFamily="18" charset="0"/>
              </a:rPr>
              <a:t>.</a:t>
            </a:r>
          </a:p>
          <a:p>
            <a:pPr marL="108000" indent="-108000">
              <a:buFont typeface="Arial" panose="020B0604020202020204" pitchFamily="34" charset="0"/>
              <a:buChar char="•"/>
            </a:pPr>
            <a:r>
              <a:rPr lang="en-IN" sz="1000" dirty="0">
                <a:solidFill>
                  <a:schemeClr val="tx1"/>
                </a:solidFill>
                <a:latin typeface="Times New Roman" panose="02020603050405020304" pitchFamily="18" charset="0"/>
                <a:cs typeface="Times New Roman" panose="02020603050405020304" pitchFamily="18" charset="0"/>
              </a:rPr>
              <a:t>Calculate the dry and wet flow indices and save as .</a:t>
            </a:r>
            <a:r>
              <a:rPr lang="en-IN" sz="1000" dirty="0" err="1">
                <a:solidFill>
                  <a:schemeClr val="tx1"/>
                </a:solidFill>
                <a:latin typeface="Times New Roman" panose="02020603050405020304" pitchFamily="18" charset="0"/>
                <a:cs typeface="Times New Roman" panose="02020603050405020304" pitchFamily="18" charset="0"/>
              </a:rPr>
              <a:t>nc</a:t>
            </a:r>
            <a:endParaRPr lang="en-IN" sz="1000" dirty="0">
              <a:solidFill>
                <a:schemeClr val="tx1"/>
              </a:solidFill>
              <a:latin typeface="Times New Roman" panose="02020603050405020304" pitchFamily="18" charset="0"/>
              <a:cs typeface="Times New Roman" panose="02020603050405020304" pitchFamily="18" charset="0"/>
            </a:endParaRPr>
          </a:p>
          <a:p>
            <a:pPr marL="108000" indent="-108000">
              <a:buFont typeface="Arial" panose="020B0604020202020204" pitchFamily="34" charset="0"/>
              <a:buChar char="•"/>
            </a:pPr>
            <a:endParaRPr lang="en-IN" sz="1000" dirty="0">
              <a:solidFill>
                <a:schemeClr val="tx1"/>
              </a:solidFill>
              <a:latin typeface="Times New Roman" panose="02020603050405020304" pitchFamily="18" charset="0"/>
              <a:cs typeface="Times New Roman" panose="02020603050405020304" pitchFamily="18" charset="0"/>
            </a:endParaRPr>
          </a:p>
          <a:p>
            <a:pPr marL="108000" indent="-108000">
              <a:buFont typeface="Arial" panose="020B0604020202020204" pitchFamily="34" charset="0"/>
              <a:buChar char="•"/>
            </a:pPr>
            <a:endParaRPr lang="en-IN" sz="1000" dirty="0">
              <a:solidFill>
                <a:schemeClr val="tx1"/>
              </a:solidFill>
              <a:latin typeface="Times New Roman" panose="02020603050405020304" pitchFamily="18" charset="0"/>
              <a:cs typeface="Times New Roman" panose="02020603050405020304" pitchFamily="18" charset="0"/>
            </a:endParaRPr>
          </a:p>
        </p:txBody>
      </p:sp>
      <p:sp>
        <p:nvSpPr>
          <p:cNvPr id="36" name="Oval 35">
            <a:extLst>
              <a:ext uri="{FF2B5EF4-FFF2-40B4-BE49-F238E27FC236}">
                <a16:creationId xmlns:a16="http://schemas.microsoft.com/office/drawing/2014/main" id="{B245FDF9-68AC-0685-A1E1-83F2F8A8048E}"/>
              </a:ext>
            </a:extLst>
          </p:cNvPr>
          <p:cNvSpPr/>
          <p:nvPr/>
        </p:nvSpPr>
        <p:spPr>
          <a:xfrm>
            <a:off x="550011" y="4685592"/>
            <a:ext cx="1354997" cy="319659"/>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800" dirty="0">
                <a:solidFill>
                  <a:schemeClr val="tx1"/>
                </a:solidFill>
                <a:latin typeface="Times New Roman" panose="02020603050405020304" pitchFamily="18" charset="0"/>
                <a:cs typeface="Times New Roman" panose="02020603050405020304" pitchFamily="18" charset="0"/>
              </a:rPr>
              <a:t>IMD-gauge(</a:t>
            </a:r>
            <a:r>
              <a:rPr lang="en-IN" sz="800" dirty="0" err="1">
                <a:solidFill>
                  <a:schemeClr val="tx1"/>
                </a:solidFill>
                <a:latin typeface="Times New Roman" panose="02020603050405020304" pitchFamily="18" charset="0"/>
                <a:cs typeface="Times New Roman" panose="02020603050405020304" pitchFamily="18" charset="0"/>
              </a:rPr>
              <a:t>i</a:t>
            </a:r>
            <a:r>
              <a:rPr lang="en-IN" sz="800" dirty="0">
                <a:solidFill>
                  <a:schemeClr val="tx1"/>
                </a:solidFill>
                <a:latin typeface="Times New Roman" panose="02020603050405020304" pitchFamily="18" charset="0"/>
                <a:cs typeface="Times New Roman" panose="02020603050405020304" pitchFamily="18" charset="0"/>
              </a:rPr>
              <a:t>)csv’s</a:t>
            </a:r>
          </a:p>
        </p:txBody>
      </p:sp>
      <p:cxnSp>
        <p:nvCxnSpPr>
          <p:cNvPr id="38" name="Connector: Curved 37">
            <a:extLst>
              <a:ext uri="{FF2B5EF4-FFF2-40B4-BE49-F238E27FC236}">
                <a16:creationId xmlns:a16="http://schemas.microsoft.com/office/drawing/2014/main" id="{9DF5E4B1-6A07-6FA2-A5A8-0E515BCE98D1}"/>
              </a:ext>
            </a:extLst>
          </p:cNvPr>
          <p:cNvCxnSpPr>
            <a:stCxn id="5" idx="1"/>
            <a:endCxn id="10" idx="0"/>
          </p:cNvCxnSpPr>
          <p:nvPr/>
        </p:nvCxnSpPr>
        <p:spPr>
          <a:xfrm rot="10800000" flipV="1">
            <a:off x="856696" y="3866862"/>
            <a:ext cx="288279" cy="2171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B7FBFE7A-4639-69AA-898C-BDE19ADFE427}"/>
              </a:ext>
            </a:extLst>
          </p:cNvPr>
          <p:cNvCxnSpPr>
            <a:cxnSpLocks/>
            <a:stCxn id="5" idx="2"/>
            <a:endCxn id="36" idx="0"/>
          </p:cNvCxnSpPr>
          <p:nvPr/>
        </p:nvCxnSpPr>
        <p:spPr>
          <a:xfrm rot="5400000">
            <a:off x="1100849" y="4153353"/>
            <a:ext cx="658901" cy="40557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89A251-0DB9-C818-E8E1-8AC60765A0F0}"/>
              </a:ext>
            </a:extLst>
          </p:cNvPr>
          <p:cNvSpPr/>
          <p:nvPr/>
        </p:nvSpPr>
        <p:spPr>
          <a:xfrm>
            <a:off x="5183818" y="2305504"/>
            <a:ext cx="1491456" cy="319653"/>
          </a:xfrm>
          <a:prstGeom prst="round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err="1">
                <a:solidFill>
                  <a:schemeClr val="bg1"/>
                </a:solidFill>
                <a:latin typeface="Times New Roman" panose="02020603050405020304" pitchFamily="18" charset="0"/>
                <a:cs typeface="Times New Roman" panose="02020603050405020304" pitchFamily="18" charset="0"/>
              </a:rPr>
              <a:t>Trend_analysis</a:t>
            </a:r>
            <a:endParaRPr lang="en-IN" sz="1400" b="1" dirty="0">
              <a:solidFill>
                <a:schemeClr val="bg1"/>
              </a:solidFill>
              <a:latin typeface="Times New Roman" panose="02020603050405020304" pitchFamily="18" charset="0"/>
              <a:cs typeface="Times New Roman" panose="02020603050405020304" pitchFamily="18" charset="0"/>
            </a:endParaRPr>
          </a:p>
        </p:txBody>
      </p:sp>
      <p:sp>
        <p:nvSpPr>
          <p:cNvPr id="45" name="Rectangle: Rounded Corners 44">
            <a:extLst>
              <a:ext uri="{FF2B5EF4-FFF2-40B4-BE49-F238E27FC236}">
                <a16:creationId xmlns:a16="http://schemas.microsoft.com/office/drawing/2014/main" id="{A966778C-A438-1BC2-D833-02468B36FF6A}"/>
              </a:ext>
            </a:extLst>
          </p:cNvPr>
          <p:cNvSpPr/>
          <p:nvPr/>
        </p:nvSpPr>
        <p:spPr>
          <a:xfrm>
            <a:off x="3083127" y="1077944"/>
            <a:ext cx="1491456" cy="257555"/>
          </a:xfrm>
          <a:prstGeom prst="roundRect">
            <a:avLst/>
          </a:prstGeom>
          <a:noFill/>
          <a:ln w="9525">
            <a:solidFill>
              <a:srgbClr val="B00808"/>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800" dirty="0" err="1">
                <a:solidFill>
                  <a:schemeClr val="tx1"/>
                </a:solidFill>
                <a:latin typeface="Times New Roman" panose="02020603050405020304" pitchFamily="18" charset="0"/>
                <a:cs typeface="Times New Roman" panose="02020603050405020304" pitchFamily="18" charset="0"/>
              </a:rPr>
              <a:t>ILDAS_station_streamflow</a:t>
            </a:r>
            <a:endParaRPr lang="en-IN" sz="800" dirty="0">
              <a:solidFill>
                <a:schemeClr val="tx1"/>
              </a:solidFill>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DE6E1C20-E13A-2AE3-E285-E3C317C8F8AC}"/>
              </a:ext>
            </a:extLst>
          </p:cNvPr>
          <p:cNvSpPr/>
          <p:nvPr/>
        </p:nvSpPr>
        <p:spPr>
          <a:xfrm>
            <a:off x="3083127" y="703337"/>
            <a:ext cx="1491456" cy="257555"/>
          </a:xfrm>
          <a:prstGeom prst="roundRect">
            <a:avLst/>
          </a:prstGeom>
          <a:noFill/>
          <a:ln w="9525">
            <a:solidFill>
              <a:srgbClr val="B00808"/>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800" dirty="0" err="1">
                <a:solidFill>
                  <a:schemeClr val="tx1"/>
                </a:solidFill>
                <a:latin typeface="Times New Roman" panose="02020603050405020304" pitchFamily="18" charset="0"/>
                <a:cs typeface="Times New Roman" panose="02020603050405020304" pitchFamily="18" charset="0"/>
              </a:rPr>
              <a:t>ILDAS_station_indices</a:t>
            </a:r>
            <a:endParaRPr lang="en-IN" sz="800" dirty="0">
              <a:solidFill>
                <a:schemeClr val="tx1"/>
              </a:solidFill>
              <a:latin typeface="Times New Roman" panose="02020603050405020304" pitchFamily="18" charset="0"/>
              <a:cs typeface="Times New Roman" panose="02020603050405020304" pitchFamily="18" charset="0"/>
            </a:endParaRPr>
          </a:p>
        </p:txBody>
      </p:sp>
      <p:sp>
        <p:nvSpPr>
          <p:cNvPr id="47" name="Rectangle: Rounded Corners 46">
            <a:extLst>
              <a:ext uri="{FF2B5EF4-FFF2-40B4-BE49-F238E27FC236}">
                <a16:creationId xmlns:a16="http://schemas.microsoft.com/office/drawing/2014/main" id="{69AD73C6-C648-87B5-1C75-7C13273CDB27}"/>
              </a:ext>
            </a:extLst>
          </p:cNvPr>
          <p:cNvSpPr/>
          <p:nvPr/>
        </p:nvSpPr>
        <p:spPr>
          <a:xfrm>
            <a:off x="3171357" y="5620517"/>
            <a:ext cx="1112678" cy="213535"/>
          </a:xfrm>
          <a:prstGeom prst="roundRect">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800" dirty="0">
                <a:solidFill>
                  <a:schemeClr val="tx1"/>
                </a:solidFill>
                <a:latin typeface="Times New Roman" panose="02020603050405020304" pitchFamily="18" charset="0"/>
                <a:cs typeface="Times New Roman" panose="02020603050405020304" pitchFamily="18" charset="0"/>
              </a:rPr>
              <a:t>Gauge_streamflow.nc</a:t>
            </a:r>
          </a:p>
        </p:txBody>
      </p:sp>
      <p:sp>
        <p:nvSpPr>
          <p:cNvPr id="48" name="Rectangle: Rounded Corners 47">
            <a:extLst>
              <a:ext uri="{FF2B5EF4-FFF2-40B4-BE49-F238E27FC236}">
                <a16:creationId xmlns:a16="http://schemas.microsoft.com/office/drawing/2014/main" id="{73AEC719-B177-D7D2-9B81-7032985D84EC}"/>
              </a:ext>
            </a:extLst>
          </p:cNvPr>
          <p:cNvSpPr/>
          <p:nvPr/>
        </p:nvSpPr>
        <p:spPr>
          <a:xfrm>
            <a:off x="3171357" y="5952079"/>
            <a:ext cx="1084153" cy="213534"/>
          </a:xfrm>
          <a:prstGeom prst="roundRect">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800" dirty="0">
                <a:solidFill>
                  <a:schemeClr val="tx1"/>
                </a:solidFill>
                <a:latin typeface="Times New Roman" panose="02020603050405020304" pitchFamily="18" charset="0"/>
                <a:cs typeface="Times New Roman" panose="02020603050405020304" pitchFamily="18" charset="0"/>
              </a:rPr>
              <a:t>Gauge_indices.nc</a:t>
            </a:r>
          </a:p>
        </p:txBody>
      </p:sp>
      <p:sp>
        <p:nvSpPr>
          <p:cNvPr id="49" name="Rectangle: Rounded Corners 48">
            <a:extLst>
              <a:ext uri="{FF2B5EF4-FFF2-40B4-BE49-F238E27FC236}">
                <a16:creationId xmlns:a16="http://schemas.microsoft.com/office/drawing/2014/main" id="{35D76C4B-2627-0C29-7B2E-E25BEEEAB877}"/>
              </a:ext>
            </a:extLst>
          </p:cNvPr>
          <p:cNvSpPr/>
          <p:nvPr/>
        </p:nvSpPr>
        <p:spPr>
          <a:xfrm>
            <a:off x="3171358" y="5265837"/>
            <a:ext cx="1112677" cy="213535"/>
          </a:xfrm>
          <a:prstGeom prst="roundRect">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800" dirty="0">
                <a:solidFill>
                  <a:schemeClr val="tx1"/>
                </a:solidFill>
                <a:latin typeface="Times New Roman" panose="02020603050405020304" pitchFamily="18" charset="0"/>
                <a:cs typeface="Times New Roman" panose="02020603050405020304" pitchFamily="18" charset="0"/>
              </a:rPr>
              <a:t>Gauge_info_p.csv</a:t>
            </a:r>
          </a:p>
        </p:txBody>
      </p:sp>
      <p:cxnSp>
        <p:nvCxnSpPr>
          <p:cNvPr id="6" name="Connector: Elbow 5">
            <a:extLst>
              <a:ext uri="{FF2B5EF4-FFF2-40B4-BE49-F238E27FC236}">
                <a16:creationId xmlns:a16="http://schemas.microsoft.com/office/drawing/2014/main" id="{2E272894-ED6A-678B-CF2F-333A705DA4D8}"/>
              </a:ext>
            </a:extLst>
          </p:cNvPr>
          <p:cNvCxnSpPr>
            <a:cxnSpLocks/>
            <a:stCxn id="14" idx="3"/>
            <a:endCxn id="44" idx="1"/>
          </p:cNvCxnSpPr>
          <p:nvPr/>
        </p:nvCxnSpPr>
        <p:spPr>
          <a:xfrm flipV="1">
            <a:off x="4486353" y="2465331"/>
            <a:ext cx="697465" cy="582800"/>
          </a:xfrm>
          <a:prstGeom prst="bentConnector3">
            <a:avLst>
              <a:gd name="adj1" fmla="val 50000"/>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03711B00-577C-DC98-54A1-F2299A8F287C}"/>
              </a:ext>
            </a:extLst>
          </p:cNvPr>
          <p:cNvSpPr/>
          <p:nvPr/>
        </p:nvSpPr>
        <p:spPr>
          <a:xfrm>
            <a:off x="5078873" y="1350857"/>
            <a:ext cx="1701345" cy="825818"/>
          </a:xfrm>
          <a:prstGeom prst="rect">
            <a:avLst/>
          </a:prstGeom>
          <a:noFill/>
          <a:ln w="19050">
            <a:solidFill>
              <a:srgbClr val="B0080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08000" indent="-108000">
              <a:buFont typeface="Arial" panose="020B0604020202020204" pitchFamily="34" charset="0"/>
              <a:buChar char="•"/>
            </a:pPr>
            <a:r>
              <a:rPr lang="en-IN" sz="1000" dirty="0">
                <a:solidFill>
                  <a:schemeClr val="tx1"/>
                </a:solidFill>
                <a:latin typeface="Times New Roman" panose="02020603050405020304" pitchFamily="18" charset="0"/>
                <a:cs typeface="Times New Roman" panose="02020603050405020304" pitchFamily="18" charset="0"/>
              </a:rPr>
              <a:t>Trend analysis for each season for all grids has been calculated</a:t>
            </a:r>
          </a:p>
          <a:p>
            <a:pPr marL="108000" indent="-108000">
              <a:buFont typeface="Arial" panose="020B0604020202020204" pitchFamily="34" charset="0"/>
              <a:buChar char="•"/>
            </a:pP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Quadrent</a:t>
            </a:r>
            <a:r>
              <a:rPr lang="en-IN" sz="1000" dirty="0">
                <a:solidFill>
                  <a:schemeClr val="tx1"/>
                </a:solidFill>
                <a:latin typeface="Times New Roman" panose="02020603050405020304" pitchFamily="18" charset="0"/>
                <a:cs typeface="Times New Roman" panose="02020603050405020304" pitchFamily="18" charset="0"/>
              </a:rPr>
              <a:t>-based trend classification</a:t>
            </a:r>
          </a:p>
          <a:p>
            <a:pPr marL="108000" indent="-108000">
              <a:buFont typeface="Arial" panose="020B0604020202020204" pitchFamily="34" charset="0"/>
              <a:buChar char="•"/>
            </a:pPr>
            <a:endParaRPr lang="en-IN" sz="10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D6485395-FF51-9D07-95FE-2E9C6F66999D}"/>
              </a:ext>
            </a:extLst>
          </p:cNvPr>
          <p:cNvSpPr/>
          <p:nvPr/>
        </p:nvSpPr>
        <p:spPr>
          <a:xfrm>
            <a:off x="5109499" y="615315"/>
            <a:ext cx="1491456" cy="257555"/>
          </a:xfrm>
          <a:prstGeom prst="roundRect">
            <a:avLst/>
          </a:prstGeom>
          <a:noFill/>
          <a:ln w="9525">
            <a:solidFill>
              <a:srgbClr val="B00808"/>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800" dirty="0">
                <a:solidFill>
                  <a:schemeClr val="tx1"/>
                </a:solidFill>
                <a:latin typeface="Times New Roman" panose="02020603050405020304" pitchFamily="18" charset="0"/>
                <a:cs typeface="Times New Roman" panose="02020603050405020304" pitchFamily="18" charset="0"/>
              </a:rPr>
              <a:t>ILDAS_indices_trend.nc</a:t>
            </a:r>
          </a:p>
        </p:txBody>
      </p:sp>
      <p:sp>
        <p:nvSpPr>
          <p:cNvPr id="18" name="Rectangle: Rounded Corners 17">
            <a:extLst>
              <a:ext uri="{FF2B5EF4-FFF2-40B4-BE49-F238E27FC236}">
                <a16:creationId xmlns:a16="http://schemas.microsoft.com/office/drawing/2014/main" id="{4BD4A0D6-3906-0550-6E80-C108D29F9AB1}"/>
              </a:ext>
            </a:extLst>
          </p:cNvPr>
          <p:cNvSpPr/>
          <p:nvPr/>
        </p:nvSpPr>
        <p:spPr>
          <a:xfrm>
            <a:off x="5109499" y="945457"/>
            <a:ext cx="1491456" cy="257555"/>
          </a:xfrm>
          <a:prstGeom prst="roundRect">
            <a:avLst/>
          </a:prstGeom>
          <a:noFill/>
          <a:ln w="9525">
            <a:solidFill>
              <a:srgbClr val="B00808"/>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800" dirty="0">
                <a:solidFill>
                  <a:schemeClr val="tx1"/>
                </a:solidFill>
                <a:latin typeface="Times New Roman" panose="02020603050405020304" pitchFamily="18" charset="0"/>
                <a:cs typeface="Times New Roman" panose="02020603050405020304" pitchFamily="18" charset="0"/>
              </a:rPr>
              <a:t>Gauge_indices_trend.nc</a:t>
            </a:r>
          </a:p>
        </p:txBody>
      </p:sp>
      <p:graphicFrame>
        <p:nvGraphicFramePr>
          <p:cNvPr id="7" name="Table 6">
            <a:extLst>
              <a:ext uri="{FF2B5EF4-FFF2-40B4-BE49-F238E27FC236}">
                <a16:creationId xmlns:a16="http://schemas.microsoft.com/office/drawing/2014/main" id="{0E44DB1B-AE2F-5598-70CD-00EE5E6C0E20}"/>
              </a:ext>
            </a:extLst>
          </p:cNvPr>
          <p:cNvGraphicFramePr>
            <a:graphicFrameLocks noGrp="1"/>
          </p:cNvGraphicFramePr>
          <p:nvPr>
            <p:extLst>
              <p:ext uri="{D42A27DB-BD31-4B8C-83A1-F6EECF244321}">
                <p14:modId xmlns:p14="http://schemas.microsoft.com/office/powerpoint/2010/main" val="3657273088"/>
              </p:ext>
            </p:extLst>
          </p:nvPr>
        </p:nvGraphicFramePr>
        <p:xfrm>
          <a:off x="6835808" y="4419501"/>
          <a:ext cx="5041035" cy="1116076"/>
        </p:xfrm>
        <a:graphic>
          <a:graphicData uri="http://schemas.openxmlformats.org/drawingml/2006/table">
            <a:tbl>
              <a:tblPr firstRow="1" bandRow="1">
                <a:tableStyleId>{5C22544A-7EE6-4342-B048-85BDC9FD1C3A}</a:tableStyleId>
              </a:tblPr>
              <a:tblGrid>
                <a:gridCol w="1680345">
                  <a:extLst>
                    <a:ext uri="{9D8B030D-6E8A-4147-A177-3AD203B41FA5}">
                      <a16:colId xmlns:a16="http://schemas.microsoft.com/office/drawing/2014/main" val="1741152760"/>
                    </a:ext>
                  </a:extLst>
                </a:gridCol>
                <a:gridCol w="1680345">
                  <a:extLst>
                    <a:ext uri="{9D8B030D-6E8A-4147-A177-3AD203B41FA5}">
                      <a16:colId xmlns:a16="http://schemas.microsoft.com/office/drawing/2014/main" val="3842127103"/>
                    </a:ext>
                  </a:extLst>
                </a:gridCol>
                <a:gridCol w="1680345">
                  <a:extLst>
                    <a:ext uri="{9D8B030D-6E8A-4147-A177-3AD203B41FA5}">
                      <a16:colId xmlns:a16="http://schemas.microsoft.com/office/drawing/2014/main" val="1255068194"/>
                    </a:ext>
                  </a:extLst>
                </a:gridCol>
              </a:tblGrid>
              <a:tr h="279019">
                <a:tc>
                  <a:txBody>
                    <a:bodyPr/>
                    <a:lstStyle/>
                    <a:p>
                      <a:r>
                        <a:rPr lang="en-IN" sz="1200" dirty="0">
                          <a:latin typeface="Times New Roman" panose="02020603050405020304" pitchFamily="18" charset="0"/>
                          <a:cs typeface="Times New Roman" panose="02020603050405020304" pitchFamily="18" charset="0"/>
                        </a:rPr>
                        <a:t>NO</a:t>
                      </a:r>
                    </a:p>
                  </a:txBody>
                  <a:tcPr/>
                </a:tc>
                <a:tc>
                  <a:txBody>
                    <a:bodyPr/>
                    <a:lstStyle/>
                    <a:p>
                      <a:r>
                        <a:rPr lang="en-IN" sz="1200" dirty="0">
                          <a:latin typeface="Times New Roman" panose="02020603050405020304" pitchFamily="18" charset="0"/>
                          <a:cs typeface="Times New Roman" panose="02020603050405020304" pitchFamily="18" charset="0"/>
                        </a:rPr>
                        <a:t>DATA</a:t>
                      </a:r>
                    </a:p>
                  </a:txBody>
                  <a:tcPr/>
                </a:tc>
                <a:tc>
                  <a:txBody>
                    <a:bodyPr/>
                    <a:lstStyle/>
                    <a:p>
                      <a:r>
                        <a:rPr lang="en-IN" sz="1200" dirty="0">
                          <a:latin typeface="Times New Roman" panose="02020603050405020304" pitchFamily="18" charset="0"/>
                          <a:cs typeface="Times New Roman" panose="02020603050405020304" pitchFamily="18" charset="0"/>
                        </a:rPr>
                        <a:t>Time resolution</a:t>
                      </a:r>
                    </a:p>
                  </a:txBody>
                  <a:tcPr/>
                </a:tc>
                <a:extLst>
                  <a:ext uri="{0D108BD9-81ED-4DB2-BD59-A6C34878D82A}">
                    <a16:rowId xmlns:a16="http://schemas.microsoft.com/office/drawing/2014/main" val="141524041"/>
                  </a:ext>
                </a:extLst>
              </a:tr>
              <a:tr h="279019">
                <a:tc>
                  <a:txBody>
                    <a:bodyPr/>
                    <a:lstStyle/>
                    <a:p>
                      <a:r>
                        <a:rPr lang="en-IN" sz="1200" dirty="0">
                          <a:latin typeface="Times New Roman" panose="02020603050405020304" pitchFamily="18" charset="0"/>
                          <a:cs typeface="Times New Roman" panose="02020603050405020304" pitchFamily="18" charset="0"/>
                        </a:rPr>
                        <a:t>1</a:t>
                      </a:r>
                    </a:p>
                  </a:txBody>
                  <a:tcPr/>
                </a:tc>
                <a:tc>
                  <a:txBody>
                    <a:bodyPr/>
                    <a:lstStyle/>
                    <a:p>
                      <a:r>
                        <a:rPr lang="en-IN" sz="1200" dirty="0">
                          <a:latin typeface="Times New Roman" panose="02020603050405020304" pitchFamily="18" charset="0"/>
                          <a:cs typeface="Times New Roman" panose="02020603050405020304" pitchFamily="18" charset="0"/>
                        </a:rPr>
                        <a:t>ILDAS</a:t>
                      </a:r>
                    </a:p>
                  </a:txBody>
                  <a:tcPr/>
                </a:tc>
                <a:tc>
                  <a:txBody>
                    <a:bodyPr/>
                    <a:lstStyle/>
                    <a:p>
                      <a:r>
                        <a:rPr lang="en-IN" sz="1200" dirty="0">
                          <a:latin typeface="Times New Roman" panose="02020603050405020304" pitchFamily="18" charset="0"/>
                          <a:cs typeface="Times New Roman" panose="02020603050405020304" pitchFamily="18" charset="0"/>
                        </a:rPr>
                        <a:t>1948-2022</a:t>
                      </a:r>
                    </a:p>
                  </a:txBody>
                  <a:tcPr/>
                </a:tc>
                <a:extLst>
                  <a:ext uri="{0D108BD9-81ED-4DB2-BD59-A6C34878D82A}">
                    <a16:rowId xmlns:a16="http://schemas.microsoft.com/office/drawing/2014/main" val="2496474706"/>
                  </a:ext>
                </a:extLst>
              </a:tr>
              <a:tr h="279019">
                <a:tc>
                  <a:txBody>
                    <a:bodyPr/>
                    <a:lstStyle/>
                    <a:p>
                      <a:r>
                        <a:rPr lang="en-IN" sz="1200" dirty="0">
                          <a:latin typeface="Times New Roman" panose="02020603050405020304" pitchFamily="18" charset="0"/>
                          <a:cs typeface="Times New Roman" panose="02020603050405020304" pitchFamily="18" charset="0"/>
                        </a:rPr>
                        <a:t>2</a:t>
                      </a:r>
                    </a:p>
                  </a:txBody>
                  <a:tcPr/>
                </a:tc>
                <a:tc>
                  <a:txBody>
                    <a:bodyPr/>
                    <a:lstStyle/>
                    <a:p>
                      <a:r>
                        <a:rPr lang="en-IN" sz="1200" dirty="0">
                          <a:latin typeface="Times New Roman" panose="02020603050405020304" pitchFamily="18" charset="0"/>
                          <a:cs typeface="Times New Roman" panose="02020603050405020304" pitchFamily="18" charset="0"/>
                        </a:rPr>
                        <a:t>Gauge station</a:t>
                      </a:r>
                    </a:p>
                  </a:txBody>
                  <a:tcPr/>
                </a:tc>
                <a:tc>
                  <a:txBody>
                    <a:bodyPr/>
                    <a:lstStyle/>
                    <a:p>
                      <a:r>
                        <a:rPr lang="en-IN" sz="1200" dirty="0">
                          <a:latin typeface="Times New Roman" panose="02020603050405020304" pitchFamily="18" charset="0"/>
                          <a:cs typeface="Times New Roman" panose="02020603050405020304" pitchFamily="18" charset="0"/>
                        </a:rPr>
                        <a:t>Random</a:t>
                      </a:r>
                    </a:p>
                  </a:txBody>
                  <a:tcPr/>
                </a:tc>
                <a:extLst>
                  <a:ext uri="{0D108BD9-81ED-4DB2-BD59-A6C34878D82A}">
                    <a16:rowId xmlns:a16="http://schemas.microsoft.com/office/drawing/2014/main" val="3473494213"/>
                  </a:ext>
                </a:extLst>
              </a:tr>
              <a:tr h="279019">
                <a:tc>
                  <a:txBody>
                    <a:bodyPr/>
                    <a:lstStyle/>
                    <a:p>
                      <a:r>
                        <a:rPr lang="en-IN" sz="1200" dirty="0">
                          <a:latin typeface="Times New Roman" panose="02020603050405020304" pitchFamily="18" charset="0"/>
                          <a:cs typeface="Times New Roman" panose="02020603050405020304" pitchFamily="18" charset="0"/>
                        </a:rPr>
                        <a:t>3</a:t>
                      </a:r>
                    </a:p>
                  </a:txBody>
                  <a:tcPr/>
                </a:tc>
                <a:tc>
                  <a:txBody>
                    <a:bodyPr/>
                    <a:lstStyle/>
                    <a:p>
                      <a:endParaRPr lang="en-IN" sz="1200" dirty="0">
                        <a:latin typeface="Times New Roman" panose="02020603050405020304" pitchFamily="18" charset="0"/>
                        <a:cs typeface="Times New Roman" panose="02020603050405020304" pitchFamily="18" charset="0"/>
                      </a:endParaRPr>
                    </a:p>
                  </a:txBody>
                  <a:tcPr/>
                </a:tc>
                <a:tc>
                  <a:txBody>
                    <a:bodyPr/>
                    <a:lstStyle/>
                    <a:p>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71896776"/>
                  </a:ext>
                </a:extLst>
              </a:tr>
            </a:tbl>
          </a:graphicData>
        </a:graphic>
      </p:graphicFrame>
    </p:spTree>
    <p:extLst>
      <p:ext uri="{BB962C8B-B14F-4D97-AF65-F5344CB8AC3E}">
        <p14:creationId xmlns:p14="http://schemas.microsoft.com/office/powerpoint/2010/main" val="4136589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28</a:t>
            </a:fld>
            <a:endParaRPr lang="en-US" dirty="0"/>
          </a:p>
        </p:txBody>
      </p:sp>
      <p:cxnSp>
        <p:nvCxnSpPr>
          <p:cNvPr id="22" name="Connector: Elbow 21">
            <a:extLst>
              <a:ext uri="{FF2B5EF4-FFF2-40B4-BE49-F238E27FC236}">
                <a16:creationId xmlns:a16="http://schemas.microsoft.com/office/drawing/2014/main" id="{3B714B95-D329-4373-4EDC-2C70420EF08F}"/>
              </a:ext>
            </a:extLst>
          </p:cNvPr>
          <p:cNvCxnSpPr>
            <a:cxnSpLocks/>
            <a:stCxn id="54" idx="3"/>
            <a:endCxn id="24" idx="1"/>
          </p:cNvCxnSpPr>
          <p:nvPr/>
        </p:nvCxnSpPr>
        <p:spPr>
          <a:xfrm flipV="1">
            <a:off x="1679609" y="1264616"/>
            <a:ext cx="854324" cy="1169562"/>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44FB0876-21FA-0623-45CD-0F085FDDDEA1}"/>
              </a:ext>
            </a:extLst>
          </p:cNvPr>
          <p:cNvGrpSpPr/>
          <p:nvPr/>
        </p:nvGrpSpPr>
        <p:grpSpPr>
          <a:xfrm>
            <a:off x="2952378" y="4567412"/>
            <a:ext cx="4617155" cy="1604873"/>
            <a:chOff x="2306781" y="5153891"/>
            <a:chExt cx="3003051" cy="1238972"/>
          </a:xfrm>
        </p:grpSpPr>
        <p:sp>
          <p:nvSpPr>
            <p:cNvPr id="42" name="Rectangle 41">
              <a:extLst>
                <a:ext uri="{FF2B5EF4-FFF2-40B4-BE49-F238E27FC236}">
                  <a16:creationId xmlns:a16="http://schemas.microsoft.com/office/drawing/2014/main" id="{77EE794D-B068-09C3-0ADF-439F8F2E837E}"/>
                </a:ext>
              </a:extLst>
            </p:cNvPr>
            <p:cNvSpPr/>
            <p:nvPr/>
          </p:nvSpPr>
          <p:spPr>
            <a:xfrm>
              <a:off x="2306782" y="5527963"/>
              <a:ext cx="3003050" cy="8649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IN" sz="1200" dirty="0">
                  <a:solidFill>
                    <a:schemeClr val="tx1"/>
                  </a:solidFill>
                  <a:latin typeface="Helvetica Neue" panose="02000503000000020004"/>
                </a:rPr>
                <a:t>Minimum length 30 years</a:t>
              </a:r>
            </a:p>
            <a:p>
              <a:pPr marL="285750" indent="-285750">
                <a:buFont typeface="Arial" panose="020B0604020202020204" pitchFamily="34" charset="0"/>
                <a:buChar char="•"/>
              </a:pPr>
              <a:r>
                <a:rPr lang="en-IN" sz="1200" dirty="0">
                  <a:solidFill>
                    <a:schemeClr val="tx1"/>
                  </a:solidFill>
                  <a:latin typeface="Helvetica Neue" panose="02000503000000020004"/>
                </a:rPr>
                <a:t>Minimum end period 2010</a:t>
              </a:r>
            </a:p>
            <a:p>
              <a:pPr marL="285750" indent="-285750">
                <a:buFont typeface="Arial" panose="020B0604020202020204" pitchFamily="34" charset="0"/>
                <a:buChar char="•"/>
              </a:pPr>
              <a:r>
                <a:rPr lang="en-IN" sz="1200" dirty="0">
                  <a:solidFill>
                    <a:schemeClr val="tx1"/>
                  </a:solidFill>
                  <a:latin typeface="Helvetica Neue" panose="02000503000000020004"/>
                </a:rPr>
                <a:t>Total entries/expected entries  &gt; 0.8 (</a:t>
              </a:r>
              <a:r>
                <a:rPr lang="en-IN" sz="1200" dirty="0" err="1">
                  <a:solidFill>
                    <a:schemeClr val="tx1"/>
                  </a:solidFill>
                  <a:latin typeface="Helvetica Neue" panose="02000503000000020004"/>
                </a:rPr>
                <a:t>bcoz</a:t>
              </a:r>
              <a:r>
                <a:rPr lang="en-IN" sz="1200" dirty="0">
                  <a:solidFill>
                    <a:schemeClr val="tx1"/>
                  </a:solidFill>
                  <a:latin typeface="Helvetica Neue" panose="02000503000000020004"/>
                </a:rPr>
                <a:t> all the dates in b/w starting and end dates doesn’t have data. So expected entries = total length if all dates have data </a:t>
              </a:r>
            </a:p>
          </p:txBody>
        </p:sp>
        <p:sp>
          <p:nvSpPr>
            <p:cNvPr id="43" name="Rectangle 42">
              <a:extLst>
                <a:ext uri="{FF2B5EF4-FFF2-40B4-BE49-F238E27FC236}">
                  <a16:creationId xmlns:a16="http://schemas.microsoft.com/office/drawing/2014/main" id="{C56DAB38-6DB8-9E67-50C2-18DCD1F4288D}"/>
                </a:ext>
              </a:extLst>
            </p:cNvPr>
            <p:cNvSpPr/>
            <p:nvPr/>
          </p:nvSpPr>
          <p:spPr>
            <a:xfrm>
              <a:off x="2306781" y="5153891"/>
              <a:ext cx="2410691" cy="374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2"/>
                  </a:solidFill>
                  <a:latin typeface="Segoe UI Black" panose="020B0A02040204020203" pitchFamily="34" charset="0"/>
                  <a:ea typeface="Segoe UI Black" panose="020B0A02040204020203" pitchFamily="34" charset="0"/>
                </a:rPr>
                <a:t>Criteria (Trend analysis)</a:t>
              </a:r>
            </a:p>
          </p:txBody>
        </p:sp>
      </p:grpSp>
      <p:sp>
        <p:nvSpPr>
          <p:cNvPr id="54" name="Rectangle: Rounded Corners 53">
            <a:extLst>
              <a:ext uri="{FF2B5EF4-FFF2-40B4-BE49-F238E27FC236}">
                <a16:creationId xmlns:a16="http://schemas.microsoft.com/office/drawing/2014/main" id="{6B5496AF-386A-7BF3-457F-0B6B17ABF4C2}"/>
              </a:ext>
            </a:extLst>
          </p:cNvPr>
          <p:cNvSpPr/>
          <p:nvPr/>
        </p:nvSpPr>
        <p:spPr>
          <a:xfrm>
            <a:off x="95003" y="1949269"/>
            <a:ext cx="1584606" cy="96981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chemeClr val="tx1"/>
                </a:solidFill>
                <a:latin typeface="Helvetica Neue" panose="02000503000000020004" pitchFamily="2" charset="0"/>
              </a:rPr>
              <a:t>Metadata.csv</a:t>
            </a:r>
            <a:r>
              <a:rPr lang="en-IN" sz="1100" dirty="0">
                <a:solidFill>
                  <a:schemeClr val="tx1"/>
                </a:solidFill>
                <a:latin typeface="Helvetica Neue" panose="02000503000000020004" pitchFamily="2" charset="0"/>
              </a:rPr>
              <a:t> : it contains all the station information : station name, data period length, </a:t>
            </a:r>
            <a:r>
              <a:rPr lang="en-IN" sz="1100" dirty="0" err="1">
                <a:solidFill>
                  <a:schemeClr val="tx1"/>
                </a:solidFill>
                <a:latin typeface="Helvetica Neue" panose="02000503000000020004" pitchFamily="2" charset="0"/>
              </a:rPr>
              <a:t>lat</a:t>
            </a:r>
            <a:r>
              <a:rPr lang="en-IN" sz="1100" dirty="0">
                <a:solidFill>
                  <a:schemeClr val="tx1"/>
                </a:solidFill>
                <a:latin typeface="Helvetica Neue" panose="02000503000000020004" pitchFamily="2" charset="0"/>
              </a:rPr>
              <a:t>, </a:t>
            </a:r>
            <a:r>
              <a:rPr lang="en-IN" sz="1100" dirty="0" err="1">
                <a:solidFill>
                  <a:schemeClr val="tx1"/>
                </a:solidFill>
                <a:latin typeface="Helvetica Neue" panose="02000503000000020004" pitchFamily="2" charset="0"/>
              </a:rPr>
              <a:t>lon</a:t>
            </a:r>
            <a:r>
              <a:rPr lang="en-IN" sz="1100" dirty="0">
                <a:solidFill>
                  <a:schemeClr val="tx1"/>
                </a:solidFill>
                <a:latin typeface="Helvetica Neue" panose="02000503000000020004" pitchFamily="2" charset="0"/>
              </a:rPr>
              <a:t> </a:t>
            </a:r>
            <a:r>
              <a:rPr lang="en-IN" sz="1100" dirty="0" err="1">
                <a:solidFill>
                  <a:schemeClr val="tx1"/>
                </a:solidFill>
                <a:latin typeface="Helvetica Neue" panose="02000503000000020004" pitchFamily="2" charset="0"/>
              </a:rPr>
              <a:t>etc</a:t>
            </a:r>
            <a:endParaRPr lang="en-IN" sz="1100" dirty="0">
              <a:solidFill>
                <a:schemeClr val="tx1"/>
              </a:solidFill>
              <a:latin typeface="Helvetica Neue" panose="02000503000000020004" pitchFamily="2" charset="0"/>
            </a:endParaRPr>
          </a:p>
        </p:txBody>
      </p:sp>
      <p:sp>
        <p:nvSpPr>
          <p:cNvPr id="23" name="Rectangle: Rounded Corners 53">
            <a:extLst>
              <a:ext uri="{FF2B5EF4-FFF2-40B4-BE49-F238E27FC236}">
                <a16:creationId xmlns:a16="http://schemas.microsoft.com/office/drawing/2014/main" id="{6B5496AF-386A-7BF3-457F-0B6B17ABF4C2}"/>
              </a:ext>
            </a:extLst>
          </p:cNvPr>
          <p:cNvSpPr/>
          <p:nvPr/>
        </p:nvSpPr>
        <p:spPr>
          <a:xfrm>
            <a:off x="95003" y="3411991"/>
            <a:ext cx="1679608" cy="76045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chemeClr val="tx1"/>
                </a:solidFill>
                <a:latin typeface="Helvetica Neue" panose="02000503000000020004" pitchFamily="2" charset="0"/>
              </a:rPr>
              <a:t>IWM-gauge-1.csv</a:t>
            </a:r>
            <a:r>
              <a:rPr lang="en-IN" sz="1100" dirty="0">
                <a:solidFill>
                  <a:schemeClr val="tx1"/>
                </a:solidFill>
                <a:latin typeface="Helvetica Neue" panose="02000503000000020004" pitchFamily="2" charset="0"/>
              </a:rPr>
              <a:t> : it contains the </a:t>
            </a:r>
            <a:r>
              <a:rPr lang="en-IN" sz="1100" dirty="0" err="1">
                <a:solidFill>
                  <a:schemeClr val="tx1"/>
                </a:solidFill>
                <a:latin typeface="Helvetica Neue" panose="02000503000000020004" pitchFamily="2" charset="0"/>
              </a:rPr>
              <a:t>timeseries</a:t>
            </a:r>
            <a:r>
              <a:rPr lang="en-IN" sz="1100" dirty="0">
                <a:solidFill>
                  <a:schemeClr val="tx1"/>
                </a:solidFill>
                <a:latin typeface="Helvetica Neue" panose="02000503000000020004" pitchFamily="2" charset="0"/>
              </a:rPr>
              <a:t> of streamflow and level</a:t>
            </a:r>
          </a:p>
        </p:txBody>
      </p:sp>
      <p:sp>
        <p:nvSpPr>
          <p:cNvPr id="24" name="Rectangle: Rounded Corners 53">
            <a:extLst>
              <a:ext uri="{FF2B5EF4-FFF2-40B4-BE49-F238E27FC236}">
                <a16:creationId xmlns:a16="http://schemas.microsoft.com/office/drawing/2014/main" id="{6B5496AF-386A-7BF3-457F-0B6B17ABF4C2}"/>
              </a:ext>
            </a:extLst>
          </p:cNvPr>
          <p:cNvSpPr/>
          <p:nvPr/>
        </p:nvSpPr>
        <p:spPr>
          <a:xfrm>
            <a:off x="2533933" y="974207"/>
            <a:ext cx="2871403" cy="580818"/>
          </a:xfrm>
          <a:prstGeom prst="rect">
            <a:avLst/>
          </a:prstGeom>
          <a:solidFill>
            <a:schemeClr val="accent1">
              <a:lumMod val="60000"/>
              <a:lumOff val="4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dirty="0">
                <a:solidFill>
                  <a:schemeClr val="tx1"/>
                </a:solidFill>
                <a:latin typeface="Times New Roman" panose="02020603050405020304" pitchFamily="18" charset="0"/>
                <a:cs typeface="Times New Roman" panose="02020603050405020304" pitchFamily="18" charset="0"/>
              </a:rPr>
              <a:t>1. Modification of start and end </a:t>
            </a:r>
            <a:r>
              <a:rPr lang="en-IN" sz="1200" dirty="0" err="1">
                <a:solidFill>
                  <a:schemeClr val="tx1"/>
                </a:solidFill>
                <a:latin typeface="Times New Roman" panose="02020603050405020304" pitchFamily="18" charset="0"/>
                <a:cs typeface="Times New Roman" panose="02020603050405020304" pitchFamily="18" charset="0"/>
              </a:rPr>
              <a:t>datea</a:t>
            </a:r>
            <a:r>
              <a:rPr lang="en-IN" sz="1200" dirty="0">
                <a:solidFill>
                  <a:schemeClr val="tx1"/>
                </a:solidFill>
                <a:latin typeface="Times New Roman" panose="02020603050405020304" pitchFamily="18" charset="0"/>
                <a:cs typeface="Times New Roman" panose="02020603050405020304" pitchFamily="18" charset="0"/>
              </a:rPr>
              <a:t> as they are currently based on stream level.</a:t>
            </a:r>
            <a:endParaRPr lang="en-IN" sz="1050" dirty="0">
              <a:solidFill>
                <a:schemeClr val="tx1"/>
              </a:solidFill>
              <a:latin typeface="Times New Roman" panose="02020603050405020304" pitchFamily="18" charset="0"/>
              <a:cs typeface="Times New Roman" panose="02020603050405020304" pitchFamily="18" charset="0"/>
            </a:endParaRPr>
          </a:p>
        </p:txBody>
      </p:sp>
      <p:cxnSp>
        <p:nvCxnSpPr>
          <p:cNvPr id="26" name="Connector: Elbow 21">
            <a:extLst>
              <a:ext uri="{FF2B5EF4-FFF2-40B4-BE49-F238E27FC236}">
                <a16:creationId xmlns:a16="http://schemas.microsoft.com/office/drawing/2014/main" id="{3B714B95-D329-4373-4EDC-2C70420EF08F}"/>
              </a:ext>
            </a:extLst>
          </p:cNvPr>
          <p:cNvCxnSpPr>
            <a:cxnSpLocks/>
            <a:stCxn id="23" idx="2"/>
            <a:endCxn id="27" idx="1"/>
          </p:cNvCxnSpPr>
          <p:nvPr/>
        </p:nvCxnSpPr>
        <p:spPr>
          <a:xfrm rot="5400000">
            <a:off x="-195857" y="4368303"/>
            <a:ext cx="1326522" cy="934807"/>
          </a:xfrm>
          <a:prstGeom prst="bentConnector4">
            <a:avLst>
              <a:gd name="adj1" fmla="val 28886"/>
              <a:gd name="adj2" fmla="val 124454"/>
            </a:avLst>
          </a:prstGeom>
          <a:ln>
            <a:solidFill>
              <a:schemeClr val="bg2">
                <a:lumMod val="5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7" name="Rectangle: Rounded Corners 53">
            <a:extLst>
              <a:ext uri="{FF2B5EF4-FFF2-40B4-BE49-F238E27FC236}">
                <a16:creationId xmlns:a16="http://schemas.microsoft.com/office/drawing/2014/main" id="{6B5496AF-386A-7BF3-457F-0B6B17ABF4C2}"/>
              </a:ext>
            </a:extLst>
          </p:cNvPr>
          <p:cNvSpPr/>
          <p:nvPr/>
        </p:nvSpPr>
        <p:spPr>
          <a:xfrm>
            <a:off x="0" y="4938803"/>
            <a:ext cx="1950435" cy="1120328"/>
          </a:xfrm>
          <a:prstGeom prst="rect">
            <a:avLst/>
          </a:prstGeom>
          <a:noFill/>
          <a:ln w="63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dirty="0">
                <a:solidFill>
                  <a:schemeClr val="tx1"/>
                </a:solidFill>
                <a:latin typeface="Helvetica Neue" panose="02000503000000020004" pitchFamily="2" charset="0"/>
              </a:rPr>
              <a:t>There area  lot of missing data in the time series and all the station doesn’t have sufficient data to do trend analysis</a:t>
            </a:r>
            <a:endParaRPr lang="en-IN" sz="1050" dirty="0">
              <a:solidFill>
                <a:schemeClr val="tx1"/>
              </a:solidFill>
              <a:latin typeface="Helvetica Neue" panose="02000503000000020004" pitchFamily="2" charset="0"/>
            </a:endParaRPr>
          </a:p>
        </p:txBody>
      </p:sp>
      <p:sp>
        <p:nvSpPr>
          <p:cNvPr id="50" name="Rectangle: Rounded Corners 53">
            <a:extLst>
              <a:ext uri="{FF2B5EF4-FFF2-40B4-BE49-F238E27FC236}">
                <a16:creationId xmlns:a16="http://schemas.microsoft.com/office/drawing/2014/main" id="{6B5496AF-386A-7BF3-457F-0B6B17ABF4C2}"/>
              </a:ext>
            </a:extLst>
          </p:cNvPr>
          <p:cNvSpPr/>
          <p:nvPr/>
        </p:nvSpPr>
        <p:spPr>
          <a:xfrm>
            <a:off x="2533935" y="2318063"/>
            <a:ext cx="2871403" cy="496703"/>
          </a:xfrm>
          <a:prstGeom prst="rect">
            <a:avLst/>
          </a:prstGeom>
          <a:solidFill>
            <a:schemeClr val="accent1">
              <a:lumMod val="60000"/>
              <a:lumOff val="4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tx1"/>
                </a:solidFill>
                <a:latin typeface="Helvetica Neue" panose="02000503000000020004" pitchFamily="2" charset="0"/>
              </a:rPr>
              <a:t>2. Based on the </a:t>
            </a:r>
            <a:r>
              <a:rPr lang="en-IN" sz="1100" dirty="0" err="1">
                <a:solidFill>
                  <a:schemeClr val="tx1"/>
                </a:solidFill>
                <a:latin typeface="Helvetica Neue" panose="02000503000000020004" pitchFamily="2" charset="0"/>
              </a:rPr>
              <a:t>criteria's,the</a:t>
            </a:r>
            <a:r>
              <a:rPr lang="en-IN" sz="1100" dirty="0">
                <a:solidFill>
                  <a:schemeClr val="tx1"/>
                </a:solidFill>
                <a:latin typeface="Helvetica Neue" panose="02000503000000020004" pitchFamily="2" charset="0"/>
              </a:rPr>
              <a:t>  total stations of  around 1160 is </a:t>
            </a:r>
            <a:r>
              <a:rPr lang="en-IN" sz="1100" dirty="0" err="1">
                <a:solidFill>
                  <a:schemeClr val="tx1"/>
                </a:solidFill>
                <a:latin typeface="Helvetica Neue" panose="02000503000000020004" pitchFamily="2" charset="0"/>
              </a:rPr>
              <a:t>subsetted</a:t>
            </a:r>
            <a:r>
              <a:rPr lang="en-IN" sz="1100" dirty="0">
                <a:solidFill>
                  <a:schemeClr val="tx1"/>
                </a:solidFill>
                <a:latin typeface="Helvetica Neue" panose="02000503000000020004" pitchFamily="2" charset="0"/>
              </a:rPr>
              <a:t> to 243</a:t>
            </a:r>
          </a:p>
        </p:txBody>
      </p:sp>
      <p:sp>
        <p:nvSpPr>
          <p:cNvPr id="62" name="Rectangle: Rounded Corners 53">
            <a:extLst>
              <a:ext uri="{FF2B5EF4-FFF2-40B4-BE49-F238E27FC236}">
                <a16:creationId xmlns:a16="http://schemas.microsoft.com/office/drawing/2014/main" id="{6B5496AF-386A-7BF3-457F-0B6B17ABF4C2}"/>
              </a:ext>
            </a:extLst>
          </p:cNvPr>
          <p:cNvSpPr/>
          <p:nvPr/>
        </p:nvSpPr>
        <p:spPr>
          <a:xfrm>
            <a:off x="2389553" y="3543865"/>
            <a:ext cx="2871403" cy="496703"/>
          </a:xfrm>
          <a:prstGeom prst="rect">
            <a:avLst/>
          </a:prstGeom>
          <a:solidFill>
            <a:schemeClr val="accent1">
              <a:lumMod val="60000"/>
              <a:lumOff val="4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a:solidFill>
                  <a:schemeClr val="tx1"/>
                </a:solidFill>
                <a:latin typeface="Helvetica Neue" panose="02000503000000020004" pitchFamily="2" charset="0"/>
              </a:rPr>
              <a:t>Level data </a:t>
            </a:r>
            <a:r>
              <a:rPr lang="en-IN" sz="1100" dirty="0">
                <a:solidFill>
                  <a:schemeClr val="tx1"/>
                </a:solidFill>
                <a:latin typeface="Helvetica Neue" panose="02000503000000020004" pitchFamily="2" charset="0"/>
              </a:rPr>
              <a:t>columns are removed and the index are modified according to streamflow .</a:t>
            </a:r>
          </a:p>
        </p:txBody>
      </p:sp>
      <p:cxnSp>
        <p:nvCxnSpPr>
          <p:cNvPr id="63" name="Connector: Elbow 21">
            <a:extLst>
              <a:ext uri="{FF2B5EF4-FFF2-40B4-BE49-F238E27FC236}">
                <a16:creationId xmlns:a16="http://schemas.microsoft.com/office/drawing/2014/main" id="{3B714B95-D329-4373-4EDC-2C70420EF08F}"/>
              </a:ext>
            </a:extLst>
          </p:cNvPr>
          <p:cNvCxnSpPr>
            <a:cxnSpLocks/>
            <a:stCxn id="23" idx="3"/>
            <a:endCxn id="62" idx="1"/>
          </p:cNvCxnSpPr>
          <p:nvPr/>
        </p:nvCxnSpPr>
        <p:spPr>
          <a:xfrm flipV="1">
            <a:off x="1774611" y="3792217"/>
            <a:ext cx="614942" cy="1"/>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Connector: Elbow 21">
            <a:extLst>
              <a:ext uri="{FF2B5EF4-FFF2-40B4-BE49-F238E27FC236}">
                <a16:creationId xmlns:a16="http://schemas.microsoft.com/office/drawing/2014/main" id="{3B714B95-D329-4373-4EDC-2C70420EF08F}"/>
              </a:ext>
            </a:extLst>
          </p:cNvPr>
          <p:cNvCxnSpPr>
            <a:cxnSpLocks/>
            <a:stCxn id="24" idx="2"/>
            <a:endCxn id="50" idx="0"/>
          </p:cNvCxnSpPr>
          <p:nvPr/>
        </p:nvCxnSpPr>
        <p:spPr>
          <a:xfrm rot="16200000" flipH="1">
            <a:off x="3588117" y="1936543"/>
            <a:ext cx="763038" cy="2"/>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Connector: Elbow 21">
            <a:extLst>
              <a:ext uri="{FF2B5EF4-FFF2-40B4-BE49-F238E27FC236}">
                <a16:creationId xmlns:a16="http://schemas.microsoft.com/office/drawing/2014/main" id="{3B714B95-D329-4373-4EDC-2C70420EF08F}"/>
              </a:ext>
            </a:extLst>
          </p:cNvPr>
          <p:cNvCxnSpPr>
            <a:cxnSpLocks/>
            <a:stCxn id="50" idx="3"/>
            <a:endCxn id="43" idx="0"/>
          </p:cNvCxnSpPr>
          <p:nvPr/>
        </p:nvCxnSpPr>
        <p:spPr>
          <a:xfrm flipH="1">
            <a:off x="4805583" y="2566415"/>
            <a:ext cx="599755" cy="2000999"/>
          </a:xfrm>
          <a:prstGeom prst="bentConnector4">
            <a:avLst>
              <a:gd name="adj1" fmla="val -38116"/>
              <a:gd name="adj2" fmla="val 85800"/>
            </a:avLst>
          </a:prstGeom>
          <a:ln w="3175">
            <a:solidFill>
              <a:schemeClr val="tx1">
                <a:lumMod val="85000"/>
                <a:lumOff val="1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1" name="Rectangle: Rounded Corners 53">
            <a:extLst>
              <a:ext uri="{FF2B5EF4-FFF2-40B4-BE49-F238E27FC236}">
                <a16:creationId xmlns:a16="http://schemas.microsoft.com/office/drawing/2014/main" id="{6B5496AF-386A-7BF3-457F-0B6B17ABF4C2}"/>
              </a:ext>
            </a:extLst>
          </p:cNvPr>
          <p:cNvSpPr/>
          <p:nvPr/>
        </p:nvSpPr>
        <p:spPr>
          <a:xfrm>
            <a:off x="6891110" y="1661935"/>
            <a:ext cx="4374296" cy="574668"/>
          </a:xfrm>
          <a:prstGeom prst="rect">
            <a:avLst/>
          </a:prstGeom>
          <a:solidFill>
            <a:srgbClr val="00B05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err="1">
                <a:solidFill>
                  <a:schemeClr val="tx1"/>
                </a:solidFill>
                <a:latin typeface="Helvetica Neue" panose="02000503000000020004" pitchFamily="2" charset="0"/>
              </a:rPr>
              <a:t>Gauge_info_p</a:t>
            </a:r>
            <a:r>
              <a:rPr lang="en-IN" sz="1400" b="1" dirty="0">
                <a:solidFill>
                  <a:schemeClr val="tx1"/>
                </a:solidFill>
                <a:latin typeface="Helvetica Neue" panose="02000503000000020004" pitchFamily="2" charset="0"/>
              </a:rPr>
              <a:t> : </a:t>
            </a:r>
            <a:r>
              <a:rPr lang="en-IN" sz="1400" dirty="0">
                <a:solidFill>
                  <a:schemeClr val="tx1"/>
                </a:solidFill>
                <a:latin typeface="Helvetica Neue" panose="02000503000000020004" pitchFamily="2" charset="0"/>
              </a:rPr>
              <a:t>Start date &amp; end date corrected</a:t>
            </a:r>
          </a:p>
          <a:p>
            <a:r>
              <a:rPr lang="en-IN" sz="1400" dirty="0">
                <a:solidFill>
                  <a:schemeClr val="tx1"/>
                </a:solidFill>
                <a:latin typeface="Helvetica Neue" panose="02000503000000020004" pitchFamily="2" charset="0"/>
              </a:rPr>
              <a:t>Stations </a:t>
            </a:r>
            <a:r>
              <a:rPr lang="en-IN" sz="1400" dirty="0" err="1">
                <a:solidFill>
                  <a:schemeClr val="tx1"/>
                </a:solidFill>
                <a:latin typeface="Helvetica Neue" panose="02000503000000020004" pitchFamily="2" charset="0"/>
              </a:rPr>
              <a:t>subsetted</a:t>
            </a:r>
            <a:r>
              <a:rPr lang="en-IN" sz="1400" dirty="0">
                <a:solidFill>
                  <a:schemeClr val="tx1"/>
                </a:solidFill>
                <a:latin typeface="Helvetica Neue" panose="02000503000000020004" pitchFamily="2" charset="0"/>
              </a:rPr>
              <a:t> based on </a:t>
            </a:r>
            <a:r>
              <a:rPr lang="en-IN" sz="1400" dirty="0" err="1">
                <a:solidFill>
                  <a:schemeClr val="tx1"/>
                </a:solidFill>
                <a:latin typeface="Helvetica Neue" panose="02000503000000020004" pitchFamily="2" charset="0"/>
              </a:rPr>
              <a:t>criterie</a:t>
            </a:r>
            <a:endParaRPr lang="en-IN" sz="1400" dirty="0">
              <a:solidFill>
                <a:schemeClr val="tx1"/>
              </a:solidFill>
              <a:latin typeface="Helvetica Neue" panose="02000503000000020004" pitchFamily="2" charset="0"/>
            </a:endParaRPr>
          </a:p>
        </p:txBody>
      </p:sp>
      <p:sp>
        <p:nvSpPr>
          <p:cNvPr id="94" name="Rectangle: Rounded Corners 53">
            <a:extLst>
              <a:ext uri="{FF2B5EF4-FFF2-40B4-BE49-F238E27FC236}">
                <a16:creationId xmlns:a16="http://schemas.microsoft.com/office/drawing/2014/main" id="{6B5496AF-386A-7BF3-457F-0B6B17ABF4C2}"/>
              </a:ext>
            </a:extLst>
          </p:cNvPr>
          <p:cNvSpPr/>
          <p:nvPr/>
        </p:nvSpPr>
        <p:spPr>
          <a:xfrm>
            <a:off x="6896507" y="2482395"/>
            <a:ext cx="4617153" cy="681429"/>
          </a:xfrm>
          <a:prstGeom prst="rect">
            <a:avLst/>
          </a:prstGeom>
          <a:solidFill>
            <a:srgbClr val="00B05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err="1">
                <a:solidFill>
                  <a:schemeClr val="tx1"/>
                </a:solidFill>
                <a:latin typeface="Helvetica Neue" panose="02000503000000020004" pitchFamily="2" charset="0"/>
              </a:rPr>
              <a:t>Gauge_streamflow</a:t>
            </a:r>
            <a:r>
              <a:rPr lang="en-IN" sz="1400" b="1" dirty="0">
                <a:solidFill>
                  <a:schemeClr val="tx1"/>
                </a:solidFill>
                <a:latin typeface="Helvetica Neue" panose="02000503000000020004" pitchFamily="2" charset="0"/>
              </a:rPr>
              <a:t> &amp; </a:t>
            </a:r>
            <a:r>
              <a:rPr lang="en-IN" sz="1400" b="1" dirty="0" err="1">
                <a:solidFill>
                  <a:schemeClr val="tx1"/>
                </a:solidFill>
                <a:latin typeface="Helvetica Neue" panose="02000503000000020004" pitchFamily="2" charset="0"/>
              </a:rPr>
              <a:t>Gauge_indices</a:t>
            </a:r>
            <a:endParaRPr lang="en-IN" sz="1400" b="1" dirty="0">
              <a:solidFill>
                <a:schemeClr val="tx1"/>
              </a:solidFill>
              <a:latin typeface="Helvetica Neue" panose="02000503000000020004" pitchFamily="2" charset="0"/>
            </a:endParaRPr>
          </a:p>
          <a:p>
            <a:r>
              <a:rPr lang="en-IN" sz="1400" dirty="0">
                <a:solidFill>
                  <a:schemeClr val="tx1"/>
                </a:solidFill>
                <a:latin typeface="Helvetica Neue" panose="02000503000000020004" pitchFamily="2" charset="0"/>
              </a:rPr>
              <a:t>The separate station </a:t>
            </a:r>
            <a:r>
              <a:rPr lang="en-IN" sz="1400" dirty="0" err="1">
                <a:solidFill>
                  <a:schemeClr val="tx1"/>
                </a:solidFill>
                <a:latin typeface="Helvetica Neue" panose="02000503000000020004" pitchFamily="2" charset="0"/>
              </a:rPr>
              <a:t>csvs</a:t>
            </a:r>
            <a:r>
              <a:rPr lang="en-IN" sz="1400" dirty="0">
                <a:solidFill>
                  <a:schemeClr val="tx1"/>
                </a:solidFill>
                <a:latin typeface="Helvetica Neue" panose="02000503000000020004" pitchFamily="2" charset="0"/>
              </a:rPr>
              <a:t> are merged into a single .</a:t>
            </a:r>
            <a:r>
              <a:rPr lang="en-IN" sz="1400" dirty="0" err="1">
                <a:solidFill>
                  <a:schemeClr val="tx1"/>
                </a:solidFill>
                <a:latin typeface="Helvetica Neue" panose="02000503000000020004" pitchFamily="2" charset="0"/>
              </a:rPr>
              <a:t>nc</a:t>
            </a:r>
            <a:endParaRPr lang="en-IN" sz="1400" dirty="0">
              <a:solidFill>
                <a:schemeClr val="tx1"/>
              </a:solidFill>
              <a:latin typeface="Helvetica Neue" panose="02000503000000020004" pitchFamily="2" charset="0"/>
            </a:endParaRPr>
          </a:p>
        </p:txBody>
      </p:sp>
      <p:sp>
        <p:nvSpPr>
          <p:cNvPr id="5" name="Rectangle: Rounded Corners 53">
            <a:extLst>
              <a:ext uri="{FF2B5EF4-FFF2-40B4-BE49-F238E27FC236}">
                <a16:creationId xmlns:a16="http://schemas.microsoft.com/office/drawing/2014/main" id="{2E1735C8-82D1-9F5A-9108-22146FA9F1C1}"/>
              </a:ext>
            </a:extLst>
          </p:cNvPr>
          <p:cNvSpPr/>
          <p:nvPr/>
        </p:nvSpPr>
        <p:spPr>
          <a:xfrm>
            <a:off x="7630493" y="749912"/>
            <a:ext cx="1678997" cy="509394"/>
          </a:xfrm>
          <a:prstGeom prst="downArrowCallou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chemeClr val="tx1"/>
                </a:solidFill>
                <a:latin typeface="Helvetica Neue" panose="02000503000000020004" pitchFamily="2" charset="0"/>
              </a:rPr>
              <a:t>Processed data</a:t>
            </a:r>
            <a:endParaRPr lang="en-IN" sz="1100" dirty="0">
              <a:solidFill>
                <a:schemeClr val="tx1"/>
              </a:solidFill>
              <a:latin typeface="Helvetica Neue" panose="02000503000000020004" pitchFamily="2" charset="0"/>
            </a:endParaRPr>
          </a:p>
        </p:txBody>
      </p:sp>
      <p:cxnSp>
        <p:nvCxnSpPr>
          <p:cNvPr id="2" name="Straight Connector 1">
            <a:extLst>
              <a:ext uri="{FF2B5EF4-FFF2-40B4-BE49-F238E27FC236}">
                <a16:creationId xmlns:a16="http://schemas.microsoft.com/office/drawing/2014/main" id="{2B553E5E-08D2-A419-01EB-CE493DF12B47}"/>
              </a:ext>
            </a:extLst>
          </p:cNvPr>
          <p:cNvCxnSpPr>
            <a:cxnSpLocks/>
          </p:cNvCxnSpPr>
          <p:nvPr/>
        </p:nvCxnSpPr>
        <p:spPr>
          <a:xfrm>
            <a:off x="119580" y="490684"/>
            <a:ext cx="10079563"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119E493C-FE33-7C38-3593-DD038413D791}"/>
              </a:ext>
            </a:extLst>
          </p:cNvPr>
          <p:cNvSpPr txBox="1"/>
          <p:nvPr/>
        </p:nvSpPr>
        <p:spPr>
          <a:xfrm>
            <a:off x="58560" y="29688"/>
            <a:ext cx="6097772" cy="456535"/>
          </a:xfrm>
          <a:prstGeom prst="rect">
            <a:avLst/>
          </a:prstGeom>
          <a:noFill/>
        </p:spPr>
        <p:txBody>
          <a:bodyPr wrap="square">
            <a:spAutoFit/>
          </a:bodyPr>
          <a:lstStyle/>
          <a:p>
            <a:pPr>
              <a:lnSpc>
                <a:spcPct val="150000"/>
              </a:lnSpc>
            </a:pPr>
            <a:r>
              <a:rPr lang="en-US" sz="1800" b="1" dirty="0">
                <a:latin typeface="Helvetica Neue" panose="02000503000000020004" pitchFamily="2" charset="0"/>
                <a:ea typeface="Helvetica Neue" panose="02000503000000020004" pitchFamily="2" charset="0"/>
                <a:cs typeface="Helvetica Neue" panose="02000503000000020004" pitchFamily="2" charset="0"/>
              </a:rPr>
              <a:t>Data preprocessing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Gauge</a:t>
            </a:r>
            <a:endParaRPr lang="en-US" sz="1800" b="1" dirty="0">
              <a:solidFill>
                <a:srgbClr val="FF0000"/>
              </a:solidFill>
              <a:latin typeface="Helvetica Neue" panose="02000503000000020004" pitchFamily="2" charset="0"/>
            </a:endParaRPr>
          </a:p>
        </p:txBody>
      </p:sp>
    </p:spTree>
    <p:extLst>
      <p:ext uri="{BB962C8B-B14F-4D97-AF65-F5344CB8AC3E}">
        <p14:creationId xmlns:p14="http://schemas.microsoft.com/office/powerpoint/2010/main" val="1502024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29</a:t>
            </a:fld>
            <a:endParaRPr lang="en-US" dirty="0"/>
          </a:p>
        </p:txBody>
      </p:sp>
      <p:cxnSp>
        <p:nvCxnSpPr>
          <p:cNvPr id="22" name="Connector: Elbow 21">
            <a:extLst>
              <a:ext uri="{FF2B5EF4-FFF2-40B4-BE49-F238E27FC236}">
                <a16:creationId xmlns:a16="http://schemas.microsoft.com/office/drawing/2014/main" id="{3B714B95-D329-4373-4EDC-2C70420EF08F}"/>
              </a:ext>
            </a:extLst>
          </p:cNvPr>
          <p:cNvCxnSpPr>
            <a:cxnSpLocks/>
            <a:stCxn id="50" idx="3"/>
            <a:endCxn id="48" idx="1"/>
          </p:cNvCxnSpPr>
          <p:nvPr/>
        </p:nvCxnSpPr>
        <p:spPr>
          <a:xfrm>
            <a:off x="5550263" y="3887977"/>
            <a:ext cx="1903697" cy="603161"/>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54" name="Rectangle: Rounded Corners 53">
            <a:extLst>
              <a:ext uri="{FF2B5EF4-FFF2-40B4-BE49-F238E27FC236}">
                <a16:creationId xmlns:a16="http://schemas.microsoft.com/office/drawing/2014/main" id="{6B5496AF-386A-7BF3-457F-0B6B17ABF4C2}"/>
              </a:ext>
            </a:extLst>
          </p:cNvPr>
          <p:cNvSpPr/>
          <p:nvPr/>
        </p:nvSpPr>
        <p:spPr>
          <a:xfrm>
            <a:off x="58560" y="2455547"/>
            <a:ext cx="1541092" cy="96981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b="1" dirty="0">
                <a:solidFill>
                  <a:schemeClr val="tx1"/>
                </a:solidFill>
                <a:latin typeface="Helvetica Neue" panose="02000503000000020004" pitchFamily="2" charset="0"/>
              </a:rPr>
              <a:t>ILDAS CALIBERATED ROUTING OUTPUT (Daily)</a:t>
            </a:r>
            <a:endParaRPr lang="en-IN" sz="1050" dirty="0">
              <a:solidFill>
                <a:schemeClr val="tx1"/>
              </a:solidFill>
              <a:latin typeface="Helvetica Neue" panose="02000503000000020004" pitchFamily="2" charset="0"/>
            </a:endParaRPr>
          </a:p>
        </p:txBody>
      </p:sp>
      <p:sp>
        <p:nvSpPr>
          <p:cNvPr id="24" name="Rectangle: Rounded Corners 53">
            <a:extLst>
              <a:ext uri="{FF2B5EF4-FFF2-40B4-BE49-F238E27FC236}">
                <a16:creationId xmlns:a16="http://schemas.microsoft.com/office/drawing/2014/main" id="{6B5496AF-386A-7BF3-457F-0B6B17ABF4C2}"/>
              </a:ext>
            </a:extLst>
          </p:cNvPr>
          <p:cNvSpPr/>
          <p:nvPr/>
        </p:nvSpPr>
        <p:spPr>
          <a:xfrm>
            <a:off x="3723661" y="1718763"/>
            <a:ext cx="2871403" cy="580818"/>
          </a:xfrm>
          <a:prstGeom prst="rect">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dirty="0">
                <a:solidFill>
                  <a:schemeClr val="bg1"/>
                </a:solidFill>
                <a:latin typeface="Times New Roman" panose="02020603050405020304" pitchFamily="18" charset="0"/>
                <a:cs typeface="Times New Roman" panose="02020603050405020304" pitchFamily="18" charset="0"/>
              </a:rPr>
              <a:t>1. Extract the data only for those grids where gauge stations are location</a:t>
            </a:r>
            <a:endParaRPr lang="en-IN" sz="1050" dirty="0">
              <a:solidFill>
                <a:schemeClr val="bg1"/>
              </a:solidFill>
              <a:latin typeface="Times New Roman" panose="02020603050405020304" pitchFamily="18" charset="0"/>
              <a:cs typeface="Times New Roman" panose="02020603050405020304" pitchFamily="18" charset="0"/>
            </a:endParaRPr>
          </a:p>
        </p:txBody>
      </p:sp>
      <p:sp>
        <p:nvSpPr>
          <p:cNvPr id="50" name="Rectangle: Rounded Corners 53">
            <a:extLst>
              <a:ext uri="{FF2B5EF4-FFF2-40B4-BE49-F238E27FC236}">
                <a16:creationId xmlns:a16="http://schemas.microsoft.com/office/drawing/2014/main" id="{6B5496AF-386A-7BF3-457F-0B6B17ABF4C2}"/>
              </a:ext>
            </a:extLst>
          </p:cNvPr>
          <p:cNvSpPr/>
          <p:nvPr/>
        </p:nvSpPr>
        <p:spPr>
          <a:xfrm>
            <a:off x="3728259" y="3716005"/>
            <a:ext cx="1822004" cy="343943"/>
          </a:xfrm>
          <a:prstGeom prst="rect">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dirty="0">
                <a:solidFill>
                  <a:schemeClr val="bg1"/>
                </a:solidFill>
                <a:latin typeface="Times New Roman" panose="02020603050405020304" pitchFamily="18" charset="0"/>
                <a:cs typeface="Times New Roman" panose="02020603050405020304" pitchFamily="18" charset="0"/>
              </a:rPr>
              <a:t>2. Grid wise data analysis</a:t>
            </a:r>
          </a:p>
        </p:txBody>
      </p:sp>
      <p:cxnSp>
        <p:nvCxnSpPr>
          <p:cNvPr id="69" name="Connector: Elbow 21">
            <a:extLst>
              <a:ext uri="{FF2B5EF4-FFF2-40B4-BE49-F238E27FC236}">
                <a16:creationId xmlns:a16="http://schemas.microsoft.com/office/drawing/2014/main" id="{3B714B95-D329-4373-4EDC-2C70420EF08F}"/>
              </a:ext>
            </a:extLst>
          </p:cNvPr>
          <p:cNvCxnSpPr>
            <a:cxnSpLocks/>
            <a:stCxn id="8" idx="3"/>
            <a:endCxn id="24" idx="1"/>
          </p:cNvCxnSpPr>
          <p:nvPr/>
        </p:nvCxnSpPr>
        <p:spPr>
          <a:xfrm flipV="1">
            <a:off x="3302506" y="2009172"/>
            <a:ext cx="421155" cy="931283"/>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90" name="Rectangle: Rounded Corners 53">
            <a:extLst>
              <a:ext uri="{FF2B5EF4-FFF2-40B4-BE49-F238E27FC236}">
                <a16:creationId xmlns:a16="http://schemas.microsoft.com/office/drawing/2014/main" id="{6B5496AF-386A-7BF3-457F-0B6B17ABF4C2}"/>
              </a:ext>
            </a:extLst>
          </p:cNvPr>
          <p:cNvSpPr/>
          <p:nvPr/>
        </p:nvSpPr>
        <p:spPr>
          <a:xfrm>
            <a:off x="7899713" y="592760"/>
            <a:ext cx="1678997" cy="509394"/>
          </a:xfrm>
          <a:prstGeom prst="downArrowCallou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chemeClr val="tx1"/>
                </a:solidFill>
                <a:latin typeface="Helvetica Neue" panose="02000503000000020004" pitchFamily="2" charset="0"/>
              </a:rPr>
              <a:t>Processed data</a:t>
            </a:r>
            <a:endParaRPr lang="en-IN" sz="1100" dirty="0">
              <a:solidFill>
                <a:schemeClr val="tx1"/>
              </a:solidFill>
              <a:latin typeface="Helvetica Neue" panose="02000503000000020004" pitchFamily="2" charset="0"/>
            </a:endParaRPr>
          </a:p>
        </p:txBody>
      </p:sp>
      <p:sp>
        <p:nvSpPr>
          <p:cNvPr id="91" name="Rectangle: Rounded Corners 53">
            <a:extLst>
              <a:ext uri="{FF2B5EF4-FFF2-40B4-BE49-F238E27FC236}">
                <a16:creationId xmlns:a16="http://schemas.microsoft.com/office/drawing/2014/main" id="{6B5496AF-386A-7BF3-457F-0B6B17ABF4C2}"/>
              </a:ext>
            </a:extLst>
          </p:cNvPr>
          <p:cNvSpPr/>
          <p:nvPr/>
        </p:nvSpPr>
        <p:spPr>
          <a:xfrm>
            <a:off x="7555515" y="1538310"/>
            <a:ext cx="2803884" cy="293830"/>
          </a:xfrm>
          <a:prstGeom prst="rect">
            <a:avLst/>
          </a:prstGeom>
          <a:solidFill>
            <a:srgbClr val="00B05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chemeClr val="tx1"/>
                </a:solidFill>
                <a:latin typeface="Helvetica Neue" panose="02000503000000020004" pitchFamily="2" charset="0"/>
              </a:rPr>
              <a:t>ILDAS station streamflow.nc</a:t>
            </a:r>
            <a:endParaRPr lang="en-IN" sz="1100" dirty="0">
              <a:solidFill>
                <a:schemeClr val="tx1"/>
              </a:solidFill>
              <a:latin typeface="Helvetica Neue" panose="02000503000000020004" pitchFamily="2" charset="0"/>
            </a:endParaRPr>
          </a:p>
        </p:txBody>
      </p:sp>
      <p:sp>
        <p:nvSpPr>
          <p:cNvPr id="93" name="Rectangle: Rounded Corners 53">
            <a:extLst>
              <a:ext uri="{FF2B5EF4-FFF2-40B4-BE49-F238E27FC236}">
                <a16:creationId xmlns:a16="http://schemas.microsoft.com/office/drawing/2014/main" id="{6B5496AF-386A-7BF3-457F-0B6B17ABF4C2}"/>
              </a:ext>
            </a:extLst>
          </p:cNvPr>
          <p:cNvSpPr/>
          <p:nvPr/>
        </p:nvSpPr>
        <p:spPr>
          <a:xfrm>
            <a:off x="6768745" y="2240098"/>
            <a:ext cx="1841855" cy="574668"/>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n-IN" sz="1100" dirty="0">
              <a:solidFill>
                <a:schemeClr val="tx1"/>
              </a:solidFill>
              <a:latin typeface="Helvetica Neue" panose="02000503000000020004" pitchFamily="2" charset="0"/>
            </a:endParaRPr>
          </a:p>
        </p:txBody>
      </p:sp>
      <p:sp>
        <p:nvSpPr>
          <p:cNvPr id="8" name="Rectangle: Rounded Corners 53">
            <a:extLst>
              <a:ext uri="{FF2B5EF4-FFF2-40B4-BE49-F238E27FC236}">
                <a16:creationId xmlns:a16="http://schemas.microsoft.com/office/drawing/2014/main" id="{F21302CA-5AC1-CCF8-F4E0-50DCA7CA7CE9}"/>
              </a:ext>
            </a:extLst>
          </p:cNvPr>
          <p:cNvSpPr/>
          <p:nvPr/>
        </p:nvSpPr>
        <p:spPr>
          <a:xfrm>
            <a:off x="1908882" y="2575685"/>
            <a:ext cx="1393624" cy="72954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b="1" dirty="0">
                <a:solidFill>
                  <a:schemeClr val="tx1"/>
                </a:solidFill>
                <a:latin typeface="Helvetica Neue" panose="02000503000000020004" pitchFamily="2" charset="0"/>
              </a:rPr>
              <a:t>Merged into a single </a:t>
            </a:r>
            <a:r>
              <a:rPr lang="en-IN" sz="1200" b="1" dirty="0" err="1">
                <a:solidFill>
                  <a:schemeClr val="tx1"/>
                </a:solidFill>
                <a:latin typeface="Helvetica Neue" panose="02000503000000020004" pitchFamily="2" charset="0"/>
              </a:rPr>
              <a:t>xarray</a:t>
            </a:r>
            <a:r>
              <a:rPr lang="en-IN" sz="1200" b="1" dirty="0">
                <a:solidFill>
                  <a:schemeClr val="tx1"/>
                </a:solidFill>
                <a:latin typeface="Helvetica Neue" panose="02000503000000020004" pitchFamily="2" charset="0"/>
              </a:rPr>
              <a:t> dataset</a:t>
            </a:r>
            <a:endParaRPr lang="en-IN" sz="1050" dirty="0">
              <a:solidFill>
                <a:schemeClr val="tx1"/>
              </a:solidFill>
              <a:latin typeface="Helvetica Neue" panose="02000503000000020004" pitchFamily="2" charset="0"/>
            </a:endParaRPr>
          </a:p>
        </p:txBody>
      </p:sp>
      <p:cxnSp>
        <p:nvCxnSpPr>
          <p:cNvPr id="10" name="Straight Arrow Connector 9">
            <a:extLst>
              <a:ext uri="{FF2B5EF4-FFF2-40B4-BE49-F238E27FC236}">
                <a16:creationId xmlns:a16="http://schemas.microsoft.com/office/drawing/2014/main" id="{DEB16EFC-540D-71B6-3E01-F9B61168ED92}"/>
              </a:ext>
            </a:extLst>
          </p:cNvPr>
          <p:cNvCxnSpPr>
            <a:cxnSpLocks/>
            <a:stCxn id="54" idx="3"/>
            <a:endCxn id="8" idx="1"/>
          </p:cNvCxnSpPr>
          <p:nvPr/>
        </p:nvCxnSpPr>
        <p:spPr>
          <a:xfrm flipV="1">
            <a:off x="1599652" y="2940455"/>
            <a:ext cx="30923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1FC188B-F6A6-7869-764F-2BCB5DC3D869}"/>
              </a:ext>
            </a:extLst>
          </p:cNvPr>
          <p:cNvCxnSpPr>
            <a:cxnSpLocks/>
            <a:stCxn id="8" idx="2"/>
          </p:cNvCxnSpPr>
          <p:nvPr/>
        </p:nvCxnSpPr>
        <p:spPr>
          <a:xfrm>
            <a:off x="2605694" y="3305225"/>
            <a:ext cx="0" cy="572108"/>
          </a:xfrm>
          <a:prstGeom prst="line">
            <a:avLst/>
          </a:prstGeom>
        </p:spPr>
        <p:style>
          <a:lnRef idx="1">
            <a:schemeClr val="dk1"/>
          </a:lnRef>
          <a:fillRef idx="0">
            <a:schemeClr val="dk1"/>
          </a:fillRef>
          <a:effectRef idx="0">
            <a:schemeClr val="dk1"/>
          </a:effectRef>
          <a:fontRef idx="minor">
            <a:schemeClr val="tx1"/>
          </a:fontRef>
        </p:style>
      </p:cxnSp>
      <p:sp>
        <p:nvSpPr>
          <p:cNvPr id="20" name="Rectangle: Rounded Corners 53">
            <a:extLst>
              <a:ext uri="{FF2B5EF4-FFF2-40B4-BE49-F238E27FC236}">
                <a16:creationId xmlns:a16="http://schemas.microsoft.com/office/drawing/2014/main" id="{500F38A6-8152-5A46-C1DF-75BB28C34179}"/>
              </a:ext>
            </a:extLst>
          </p:cNvPr>
          <p:cNvSpPr/>
          <p:nvPr/>
        </p:nvSpPr>
        <p:spPr>
          <a:xfrm>
            <a:off x="1325888" y="3877332"/>
            <a:ext cx="1822003" cy="1215867"/>
          </a:xfrm>
          <a:prstGeom prst="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dirty="0">
                <a:solidFill>
                  <a:schemeClr val="tx1"/>
                </a:solidFill>
                <a:latin typeface="Helvetica Neue" panose="02000503000000020004" pitchFamily="2" charset="0"/>
              </a:rPr>
              <a:t>This file is so huge so that memory error will come when we load the data or do any computation. So </a:t>
            </a:r>
            <a:endParaRPr lang="en-IN" sz="1050" dirty="0">
              <a:solidFill>
                <a:schemeClr val="tx1"/>
              </a:solidFill>
              <a:latin typeface="Helvetica Neue" panose="02000503000000020004" pitchFamily="2" charset="0"/>
            </a:endParaRPr>
          </a:p>
        </p:txBody>
      </p:sp>
      <p:cxnSp>
        <p:nvCxnSpPr>
          <p:cNvPr id="28" name="Connector: Elbow 21">
            <a:extLst>
              <a:ext uri="{FF2B5EF4-FFF2-40B4-BE49-F238E27FC236}">
                <a16:creationId xmlns:a16="http://schemas.microsoft.com/office/drawing/2014/main" id="{23C364B4-A7D9-73F1-FD70-32AFDA0A33E5}"/>
              </a:ext>
            </a:extLst>
          </p:cNvPr>
          <p:cNvCxnSpPr>
            <a:cxnSpLocks/>
            <a:stCxn id="8" idx="3"/>
            <a:endCxn id="50" idx="1"/>
          </p:cNvCxnSpPr>
          <p:nvPr/>
        </p:nvCxnSpPr>
        <p:spPr>
          <a:xfrm>
            <a:off x="3302506" y="2940455"/>
            <a:ext cx="425753" cy="947522"/>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36" name="Connector: Elbow 21">
            <a:extLst>
              <a:ext uri="{FF2B5EF4-FFF2-40B4-BE49-F238E27FC236}">
                <a16:creationId xmlns:a16="http://schemas.microsoft.com/office/drawing/2014/main" id="{3099F6CB-A11A-9B8C-06C1-F355161CE363}"/>
              </a:ext>
            </a:extLst>
          </p:cNvPr>
          <p:cNvCxnSpPr>
            <a:cxnSpLocks/>
            <a:stCxn id="24" idx="3"/>
            <a:endCxn id="91" idx="1"/>
          </p:cNvCxnSpPr>
          <p:nvPr/>
        </p:nvCxnSpPr>
        <p:spPr>
          <a:xfrm flipV="1">
            <a:off x="6595064" y="1685225"/>
            <a:ext cx="960451" cy="323947"/>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39" name="Rectangle: Rounded Corners 53">
            <a:extLst>
              <a:ext uri="{FF2B5EF4-FFF2-40B4-BE49-F238E27FC236}">
                <a16:creationId xmlns:a16="http://schemas.microsoft.com/office/drawing/2014/main" id="{F3A4B472-4883-57DD-F1F6-5F67C91C0024}"/>
              </a:ext>
            </a:extLst>
          </p:cNvPr>
          <p:cNvSpPr/>
          <p:nvPr/>
        </p:nvSpPr>
        <p:spPr>
          <a:xfrm>
            <a:off x="7555515" y="2550191"/>
            <a:ext cx="2367394" cy="293830"/>
          </a:xfrm>
          <a:prstGeom prst="rect">
            <a:avLst/>
          </a:prstGeom>
          <a:solidFill>
            <a:srgbClr val="00B05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chemeClr val="tx1"/>
                </a:solidFill>
                <a:latin typeface="Helvetica Neue" panose="02000503000000020004" pitchFamily="2" charset="0"/>
              </a:rPr>
              <a:t>ILDAS station Indices.nc</a:t>
            </a:r>
          </a:p>
        </p:txBody>
      </p:sp>
      <p:cxnSp>
        <p:nvCxnSpPr>
          <p:cNvPr id="40" name="Connector: Elbow 21">
            <a:extLst>
              <a:ext uri="{FF2B5EF4-FFF2-40B4-BE49-F238E27FC236}">
                <a16:creationId xmlns:a16="http://schemas.microsoft.com/office/drawing/2014/main" id="{80782754-4383-1301-1BC0-319960556800}"/>
              </a:ext>
            </a:extLst>
          </p:cNvPr>
          <p:cNvCxnSpPr>
            <a:cxnSpLocks/>
            <a:stCxn id="53" idx="3"/>
            <a:endCxn id="39" idx="1"/>
          </p:cNvCxnSpPr>
          <p:nvPr/>
        </p:nvCxnSpPr>
        <p:spPr>
          <a:xfrm flipV="1">
            <a:off x="6768745" y="2697106"/>
            <a:ext cx="786770" cy="58442"/>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48" name="Rectangle: Rounded Corners 53">
            <a:extLst>
              <a:ext uri="{FF2B5EF4-FFF2-40B4-BE49-F238E27FC236}">
                <a16:creationId xmlns:a16="http://schemas.microsoft.com/office/drawing/2014/main" id="{2945B68F-E6A6-8DAF-D830-CF812BCDFAA0}"/>
              </a:ext>
            </a:extLst>
          </p:cNvPr>
          <p:cNvSpPr/>
          <p:nvPr/>
        </p:nvSpPr>
        <p:spPr>
          <a:xfrm>
            <a:off x="7453960" y="4134346"/>
            <a:ext cx="1841855" cy="713583"/>
          </a:xfrm>
          <a:prstGeom prst="rect">
            <a:avLst/>
          </a:prstGeom>
          <a:solidFill>
            <a:srgbClr val="FF0000"/>
          </a:solidFill>
          <a:ln w="9525">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b="1" dirty="0">
                <a:solidFill>
                  <a:schemeClr val="bg1"/>
                </a:solidFill>
                <a:latin typeface="Helvetica Neue" panose="02000503000000020004" pitchFamily="2" charset="0"/>
              </a:rPr>
              <a:t>MEMORY ISSUE !!</a:t>
            </a:r>
            <a:endParaRPr lang="en-IN" sz="1400" b="1" dirty="0">
              <a:solidFill>
                <a:schemeClr val="bg1"/>
              </a:solidFill>
              <a:latin typeface="Helvetica Neue" panose="02000503000000020004" pitchFamily="2" charset="0"/>
            </a:endParaRPr>
          </a:p>
        </p:txBody>
      </p:sp>
      <p:sp>
        <p:nvSpPr>
          <p:cNvPr id="53" name="Rectangle: Rounded Corners 53">
            <a:extLst>
              <a:ext uri="{FF2B5EF4-FFF2-40B4-BE49-F238E27FC236}">
                <a16:creationId xmlns:a16="http://schemas.microsoft.com/office/drawing/2014/main" id="{880BE39A-D8C4-6425-9306-A520E00BA052}"/>
              </a:ext>
            </a:extLst>
          </p:cNvPr>
          <p:cNvSpPr/>
          <p:nvPr/>
        </p:nvSpPr>
        <p:spPr>
          <a:xfrm>
            <a:off x="4273542" y="2524357"/>
            <a:ext cx="2495203" cy="462381"/>
          </a:xfrm>
          <a:prstGeom prst="rect">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dirty="0">
                <a:solidFill>
                  <a:schemeClr val="bg1"/>
                </a:solidFill>
                <a:latin typeface="Times New Roman" panose="02020603050405020304" pitchFamily="18" charset="0"/>
                <a:cs typeface="Times New Roman" panose="02020603050405020304" pitchFamily="18" charset="0"/>
              </a:rPr>
              <a:t>Calculation of streamflow index (drought flow and flood flow) </a:t>
            </a:r>
            <a:endParaRPr lang="en-IN" sz="1050" dirty="0">
              <a:solidFill>
                <a:schemeClr val="bg1"/>
              </a:solidFill>
              <a:latin typeface="Times New Roman" panose="02020603050405020304" pitchFamily="18" charset="0"/>
              <a:cs typeface="Times New Roman" panose="02020603050405020304" pitchFamily="18" charset="0"/>
            </a:endParaRPr>
          </a:p>
        </p:txBody>
      </p:sp>
      <p:cxnSp>
        <p:nvCxnSpPr>
          <p:cNvPr id="56" name="Connector: Elbow 21">
            <a:extLst>
              <a:ext uri="{FF2B5EF4-FFF2-40B4-BE49-F238E27FC236}">
                <a16:creationId xmlns:a16="http://schemas.microsoft.com/office/drawing/2014/main" id="{FD471DA9-F451-41A6-BE61-454A50BFF39B}"/>
              </a:ext>
            </a:extLst>
          </p:cNvPr>
          <p:cNvCxnSpPr>
            <a:cxnSpLocks/>
            <a:stCxn id="24" idx="2"/>
            <a:endCxn id="53" idx="0"/>
          </p:cNvCxnSpPr>
          <p:nvPr/>
        </p:nvCxnSpPr>
        <p:spPr>
          <a:xfrm rot="16200000" flipH="1">
            <a:off x="5227865" y="2231078"/>
            <a:ext cx="224776" cy="361781"/>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80B46321-3665-6384-3479-C85C8106FC46}"/>
              </a:ext>
            </a:extLst>
          </p:cNvPr>
          <p:cNvCxnSpPr>
            <a:cxnSpLocks/>
          </p:cNvCxnSpPr>
          <p:nvPr/>
        </p:nvCxnSpPr>
        <p:spPr>
          <a:xfrm>
            <a:off x="119580" y="490684"/>
            <a:ext cx="10079563"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EADDB2C-6C97-DF0E-CD7A-35388DF7F9C5}"/>
              </a:ext>
            </a:extLst>
          </p:cNvPr>
          <p:cNvSpPr txBox="1"/>
          <p:nvPr/>
        </p:nvSpPr>
        <p:spPr>
          <a:xfrm>
            <a:off x="58560" y="29688"/>
            <a:ext cx="6097772" cy="456535"/>
          </a:xfrm>
          <a:prstGeom prst="rect">
            <a:avLst/>
          </a:prstGeom>
          <a:noFill/>
        </p:spPr>
        <p:txBody>
          <a:bodyPr wrap="square">
            <a:spAutoFit/>
          </a:bodyPr>
          <a:lstStyle/>
          <a:p>
            <a:pPr>
              <a:lnSpc>
                <a:spcPct val="150000"/>
              </a:lnSpc>
            </a:pPr>
            <a:r>
              <a:rPr lang="en-US" sz="1800" b="1" dirty="0">
                <a:latin typeface="Helvetica Neue" panose="02000503000000020004" pitchFamily="2" charset="0"/>
                <a:ea typeface="Helvetica Neue" panose="02000503000000020004" pitchFamily="2" charset="0"/>
                <a:cs typeface="Helvetica Neue" panose="02000503000000020004" pitchFamily="2" charset="0"/>
              </a:rPr>
              <a:t>Data preprocessing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ILDAS data</a:t>
            </a:r>
            <a:endParaRPr lang="en-US" sz="1800" b="1" dirty="0">
              <a:solidFill>
                <a:srgbClr val="FF0000"/>
              </a:solidFill>
              <a:latin typeface="Helvetica Neue" panose="02000503000000020004" pitchFamily="2" charset="0"/>
            </a:endParaRPr>
          </a:p>
        </p:txBody>
      </p:sp>
    </p:spTree>
    <p:extLst>
      <p:ext uri="{BB962C8B-B14F-4D97-AF65-F5344CB8AC3E}">
        <p14:creationId xmlns:p14="http://schemas.microsoft.com/office/powerpoint/2010/main" val="226752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B97F-44CC-2B84-DF49-B37BCDF2D9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9569E-094B-CB85-306B-E10EDE4C49D9}"/>
              </a:ext>
            </a:extLst>
          </p:cNvPr>
          <p:cNvSpPr>
            <a:spLocks noGrp="1"/>
          </p:cNvSpPr>
          <p:nvPr>
            <p:ph type="sldNum" sz="quarter" idx="12"/>
          </p:nvPr>
        </p:nvSpPr>
        <p:spPr/>
        <p:txBody>
          <a:bodyPr/>
          <a:lstStyle/>
          <a:p>
            <a:fld id="{1EF9052F-D4DD-D145-84E4-8EC3C66C4C00}" type="slidenum">
              <a:rPr lang="en-US" smtClean="0"/>
              <a:t>3</a:t>
            </a:fld>
            <a:endParaRPr lang="en-US"/>
          </a:p>
        </p:txBody>
      </p:sp>
      <p:sp>
        <p:nvSpPr>
          <p:cNvPr id="5" name="TextBox 4">
            <a:extLst>
              <a:ext uri="{FF2B5EF4-FFF2-40B4-BE49-F238E27FC236}">
                <a16:creationId xmlns:a16="http://schemas.microsoft.com/office/drawing/2014/main" id="{AF262FBE-B569-9F74-BC4F-41EE9F41F194}"/>
              </a:ext>
            </a:extLst>
          </p:cNvPr>
          <p:cNvSpPr txBox="1"/>
          <p:nvPr/>
        </p:nvSpPr>
        <p:spPr>
          <a:xfrm>
            <a:off x="152595" y="51332"/>
            <a:ext cx="11676990" cy="523220"/>
          </a:xfrm>
          <a:prstGeom prst="rect">
            <a:avLst/>
          </a:prstGeom>
          <a:noFill/>
        </p:spPr>
        <p:txBody>
          <a:bodyPr wrap="square" rtlCol="0">
            <a:spAutoFit/>
          </a:bodyPr>
          <a:lstStyle/>
          <a:p>
            <a:r>
              <a:rPr lang="en-US" sz="2765" b="1" dirty="0">
                <a:solidFill>
                  <a:srgbClr val="C00000"/>
                </a:solidFill>
                <a:latin typeface="Helvetica Neue" panose="02000503000000020004" pitchFamily="2" charset="0"/>
              </a:rPr>
              <a:t>INTRODUCTION</a:t>
            </a:r>
          </a:p>
        </p:txBody>
      </p:sp>
      <p:cxnSp>
        <p:nvCxnSpPr>
          <p:cNvPr id="6" name="Straight Connector 5">
            <a:extLst>
              <a:ext uri="{FF2B5EF4-FFF2-40B4-BE49-F238E27FC236}">
                <a16:creationId xmlns:a16="http://schemas.microsoft.com/office/drawing/2014/main" id="{2E91566B-E182-97EA-5E34-3D2B93E93599}"/>
              </a:ext>
            </a:extLst>
          </p:cNvPr>
          <p:cNvCxnSpPr>
            <a:cxnSpLocks/>
          </p:cNvCxnSpPr>
          <p:nvPr/>
        </p:nvCxnSpPr>
        <p:spPr>
          <a:xfrm>
            <a:off x="296848" y="569039"/>
            <a:ext cx="10079563"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778FAD2-5582-C6DD-92A6-19987412101B}"/>
              </a:ext>
            </a:extLst>
          </p:cNvPr>
          <p:cNvSpPr txBox="1"/>
          <p:nvPr/>
        </p:nvSpPr>
        <p:spPr>
          <a:xfrm>
            <a:off x="152595" y="1010672"/>
            <a:ext cx="11258257" cy="3371564"/>
          </a:xfrm>
          <a:prstGeom prst="rect">
            <a:avLst/>
          </a:prstGeom>
          <a:noFill/>
        </p:spPr>
        <p:txBody>
          <a:bodyPr wrap="square" rtlCol="0">
            <a:spAutoFit/>
          </a:bodyPr>
          <a:lstStyle/>
          <a:p>
            <a:pPr marL="285758" indent="-285758">
              <a:lnSpc>
                <a:spcPct val="150000"/>
              </a:lnSpc>
              <a:buFont typeface="Arial" panose="020B0604020202020204" pitchFamily="34" charset="0"/>
              <a:buChar char="•"/>
            </a:pPr>
            <a:r>
              <a:rPr lang="en-US" dirty="0">
                <a:latin typeface="Helvetica Neue" panose="02000503000000020004"/>
              </a:rPr>
              <a:t>Hydrological extremes, such as floods and droughts, often exhibit temporal clustering, where successive events occur in close succession, amplifying their impacts. </a:t>
            </a:r>
          </a:p>
          <a:p>
            <a:pPr marL="285758" indent="-285758">
              <a:lnSpc>
                <a:spcPct val="150000"/>
              </a:lnSpc>
              <a:buFont typeface="Arial" panose="020B0604020202020204" pitchFamily="34" charset="0"/>
              <a:buChar char="•"/>
            </a:pPr>
            <a:r>
              <a:rPr lang="en-US" dirty="0">
                <a:latin typeface="Helvetica Neue" panose="02000503000000020004"/>
              </a:rPr>
              <a:t>Additionally, spatial connectivity between different regions can lead to synchronized hydrological extremes, further exacerbating water crises over large areas</a:t>
            </a:r>
          </a:p>
          <a:p>
            <a:pPr marL="285758" indent="-285758">
              <a:lnSpc>
                <a:spcPct val="150000"/>
              </a:lnSpc>
              <a:buFont typeface="Arial" panose="020B0604020202020204" pitchFamily="34" charset="0"/>
              <a:buChar char="•"/>
            </a:pPr>
            <a:r>
              <a:rPr lang="en-US" dirty="0"/>
              <a:t>Analyzing the co-occurrence of these events helps in identifying </a:t>
            </a:r>
            <a:r>
              <a:rPr lang="en-US" b="1" dirty="0"/>
              <a:t>underlying atmospheric drivers</a:t>
            </a:r>
            <a:r>
              <a:rPr lang="en-US" dirty="0"/>
              <a:t>, such as large-scale climate oscillations, land surface conditions, and regional weather patterns</a:t>
            </a:r>
          </a:p>
          <a:p>
            <a:pPr marL="285758" indent="-285758">
              <a:lnSpc>
                <a:spcPct val="150000"/>
              </a:lnSpc>
              <a:buFont typeface="Arial" panose="020B0604020202020204" pitchFamily="34" charset="0"/>
              <a:buChar char="•"/>
            </a:pPr>
            <a:r>
              <a:rPr lang="en-US" dirty="0"/>
              <a:t>A comprehensive understanding of these relationships can improve early warning systems, enhance predictive models, and support adaptive water management strategies in a changing climate.</a:t>
            </a:r>
            <a:endParaRPr lang="en-US" dirty="0">
              <a:latin typeface="Helvetica Neue" panose="02000503000000020004"/>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854855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30</a:t>
            </a:fld>
            <a:endParaRPr lang="en-US" dirty="0"/>
          </a:p>
        </p:txBody>
      </p:sp>
      <p:pic>
        <p:nvPicPr>
          <p:cNvPr id="9" name="Picture 8">
            <a:extLst>
              <a:ext uri="{FF2B5EF4-FFF2-40B4-BE49-F238E27FC236}">
                <a16:creationId xmlns:a16="http://schemas.microsoft.com/office/drawing/2014/main" id="{69AAA8CF-5DD6-6E1B-7B95-38E744444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274" y="0"/>
            <a:ext cx="5231157" cy="5192202"/>
          </a:xfrm>
          <a:prstGeom prst="rect">
            <a:avLst/>
          </a:prstGeom>
        </p:spPr>
      </p:pic>
    </p:spTree>
    <p:extLst>
      <p:ext uri="{BB962C8B-B14F-4D97-AF65-F5344CB8AC3E}">
        <p14:creationId xmlns:p14="http://schemas.microsoft.com/office/powerpoint/2010/main" val="3730809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CBB88C0-6001-6898-1A70-7BB136AA778C}"/>
              </a:ext>
            </a:extLst>
          </p:cNvPr>
          <p:cNvSpPr/>
          <p:nvPr/>
        </p:nvSpPr>
        <p:spPr>
          <a:xfrm>
            <a:off x="75334" y="953467"/>
            <a:ext cx="2730211" cy="5213417"/>
          </a:xfrm>
          <a:prstGeom prst="rect">
            <a:avLst/>
          </a:prstGeom>
          <a:solidFill>
            <a:schemeClr val="bg1">
              <a:lumMod val="9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FE8EB90B-04C7-24AD-83EE-7DF63F2D633F}"/>
              </a:ext>
            </a:extLst>
          </p:cNvPr>
          <p:cNvSpPr>
            <a:spLocks noGrp="1"/>
          </p:cNvSpPr>
          <p:nvPr>
            <p:ph type="sldNum" sz="quarter" idx="12"/>
          </p:nvPr>
        </p:nvSpPr>
        <p:spPr>
          <a:xfrm>
            <a:off x="7957611" y="6868982"/>
            <a:ext cx="2743200" cy="365125"/>
          </a:xfrm>
        </p:spPr>
        <p:txBody>
          <a:bodyPr/>
          <a:lstStyle/>
          <a:p>
            <a:fld id="{1EF9052F-D4DD-D145-84E4-8EC3C66C4C00}" type="slidenum">
              <a:rPr lang="en-US" smtClean="0"/>
              <a:t>31</a:t>
            </a:fld>
            <a:endParaRPr lang="en-US"/>
          </a:p>
        </p:txBody>
      </p:sp>
      <p:sp>
        <p:nvSpPr>
          <p:cNvPr id="5" name="Rectangle 4">
            <a:extLst>
              <a:ext uri="{FF2B5EF4-FFF2-40B4-BE49-F238E27FC236}">
                <a16:creationId xmlns:a16="http://schemas.microsoft.com/office/drawing/2014/main" id="{A0E8ECC9-FB73-2794-D1DE-5AE3539394AB}"/>
              </a:ext>
            </a:extLst>
          </p:cNvPr>
          <p:cNvSpPr/>
          <p:nvPr/>
        </p:nvSpPr>
        <p:spPr>
          <a:xfrm>
            <a:off x="412261" y="2256755"/>
            <a:ext cx="1891863" cy="36260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Helvetica Neue" panose="02000503000000020004"/>
              </a:rPr>
              <a:t>1. Checks</a:t>
            </a:r>
          </a:p>
        </p:txBody>
      </p:sp>
      <p:sp>
        <p:nvSpPr>
          <p:cNvPr id="8" name="Rectangle 7">
            <a:extLst>
              <a:ext uri="{FF2B5EF4-FFF2-40B4-BE49-F238E27FC236}">
                <a16:creationId xmlns:a16="http://schemas.microsoft.com/office/drawing/2014/main" id="{09CE452D-3C5A-80B0-F2A9-0EE758792083}"/>
              </a:ext>
            </a:extLst>
          </p:cNvPr>
          <p:cNvSpPr/>
          <p:nvPr/>
        </p:nvSpPr>
        <p:spPr>
          <a:xfrm>
            <a:off x="416327" y="1333156"/>
            <a:ext cx="1891863" cy="362607"/>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Helvetica Neue" panose="02000503000000020004"/>
              </a:rPr>
              <a:t>0.Datapreprocessing</a:t>
            </a:r>
          </a:p>
        </p:txBody>
      </p:sp>
      <p:sp>
        <p:nvSpPr>
          <p:cNvPr id="9" name="Rectangle 8">
            <a:extLst>
              <a:ext uri="{FF2B5EF4-FFF2-40B4-BE49-F238E27FC236}">
                <a16:creationId xmlns:a16="http://schemas.microsoft.com/office/drawing/2014/main" id="{79E439AF-2121-EE62-6DA8-DB8DEDC2021B}"/>
              </a:ext>
            </a:extLst>
          </p:cNvPr>
          <p:cNvSpPr/>
          <p:nvPr/>
        </p:nvSpPr>
        <p:spPr>
          <a:xfrm>
            <a:off x="412262" y="3148863"/>
            <a:ext cx="1891863" cy="362607"/>
          </a:xfrm>
          <a:prstGeom prst="rect">
            <a:avLst/>
          </a:prstGeom>
          <a:solidFill>
            <a:schemeClr val="accent2">
              <a:lumMod val="60000"/>
              <a:lumOff val="4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Helvetica Neue" panose="02000503000000020004"/>
              </a:rPr>
              <a:t>2.Basic statistics</a:t>
            </a:r>
          </a:p>
        </p:txBody>
      </p:sp>
      <p:sp>
        <p:nvSpPr>
          <p:cNvPr id="24" name="Rectangle 23">
            <a:extLst>
              <a:ext uri="{FF2B5EF4-FFF2-40B4-BE49-F238E27FC236}">
                <a16:creationId xmlns:a16="http://schemas.microsoft.com/office/drawing/2014/main" id="{23CCBF18-2B6F-51E4-F132-9E653CD47444}"/>
              </a:ext>
            </a:extLst>
          </p:cNvPr>
          <p:cNvSpPr/>
          <p:nvPr/>
        </p:nvSpPr>
        <p:spPr>
          <a:xfrm>
            <a:off x="412261" y="4110869"/>
            <a:ext cx="1891863" cy="362607"/>
          </a:xfrm>
          <a:prstGeom prst="rect">
            <a:avLst/>
          </a:prstGeom>
          <a:solidFill>
            <a:schemeClr val="accent4">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Helvetica Neue" panose="02000503000000020004"/>
              </a:rPr>
              <a:t>3. Trend Analysis</a:t>
            </a:r>
          </a:p>
        </p:txBody>
      </p:sp>
      <p:sp>
        <p:nvSpPr>
          <p:cNvPr id="3" name="Rectangle 2">
            <a:extLst>
              <a:ext uri="{FF2B5EF4-FFF2-40B4-BE49-F238E27FC236}">
                <a16:creationId xmlns:a16="http://schemas.microsoft.com/office/drawing/2014/main" id="{05021EE1-B69D-0B85-A6D2-2FB24A6DD6DA}"/>
              </a:ext>
            </a:extLst>
          </p:cNvPr>
          <p:cNvSpPr/>
          <p:nvPr/>
        </p:nvSpPr>
        <p:spPr>
          <a:xfrm>
            <a:off x="3706763" y="1062606"/>
            <a:ext cx="4460492" cy="126631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Data conversion </a:t>
            </a:r>
            <a:r>
              <a:rPr lang="en-IN" sz="1100" dirty="0">
                <a:solidFill>
                  <a:schemeClr val="tx1"/>
                </a:solidFill>
                <a:latin typeface="Times New Roman" panose="02020603050405020304" pitchFamily="18" charset="0"/>
                <a:cs typeface="Times New Roman" panose="02020603050405020304" pitchFamily="18" charset="0"/>
              </a:rPr>
              <a:t>:</a:t>
            </a:r>
          </a:p>
          <a:p>
            <a:pPr marL="228600" indent="-228600">
              <a:buAutoNum type="arabicParenR"/>
            </a:pPr>
            <a:r>
              <a:rPr lang="en-IN" sz="1100" dirty="0">
                <a:solidFill>
                  <a:schemeClr val="tx1"/>
                </a:solidFill>
                <a:latin typeface="Times New Roman" panose="02020603050405020304" pitchFamily="18" charset="0"/>
                <a:cs typeface="Times New Roman" panose="02020603050405020304" pitchFamily="18" charset="0"/>
              </a:rPr>
              <a:t>Data synthesis</a:t>
            </a:r>
          </a:p>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Data scanning </a:t>
            </a:r>
            <a:r>
              <a:rPr lang="en-IN" sz="1100" dirty="0">
                <a:solidFill>
                  <a:schemeClr val="tx1"/>
                </a:solidFill>
                <a:latin typeface="Times New Roman" panose="02020603050405020304" pitchFamily="18" charset="0"/>
                <a:cs typeface="Times New Roman" panose="02020603050405020304" pitchFamily="18" charset="0"/>
              </a:rPr>
              <a:t>: Investigated the flaws or </a:t>
            </a:r>
            <a:r>
              <a:rPr lang="en-IN" sz="1100" dirty="0" err="1">
                <a:solidFill>
                  <a:schemeClr val="tx1"/>
                </a:solidFill>
                <a:latin typeface="Times New Roman" panose="02020603050405020304" pitchFamily="18" charset="0"/>
                <a:cs typeface="Times New Roman" panose="02020603050405020304" pitchFamily="18" charset="0"/>
              </a:rPr>
              <a:t>discreprencies</a:t>
            </a:r>
            <a:r>
              <a:rPr lang="en-IN" sz="1100" dirty="0">
                <a:solidFill>
                  <a:schemeClr val="tx1"/>
                </a:solidFill>
                <a:latin typeface="Times New Roman" panose="02020603050405020304" pitchFamily="18" charset="0"/>
                <a:cs typeface="Times New Roman" panose="02020603050405020304" pitchFamily="18" charset="0"/>
              </a:rPr>
              <a:t> in RE data</a:t>
            </a:r>
          </a:p>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Final code </a:t>
            </a:r>
            <a:r>
              <a:rPr lang="en-IN" sz="1100" dirty="0">
                <a:solidFill>
                  <a:schemeClr val="tx1"/>
                </a:solidFill>
                <a:latin typeface="Times New Roman" panose="02020603050405020304" pitchFamily="18" charset="0"/>
                <a:cs typeface="Times New Roman" panose="02020603050405020304" pitchFamily="18" charset="0"/>
              </a:rPr>
              <a:t>: Sorting all the data </a:t>
            </a:r>
            <a:r>
              <a:rPr lang="en-IN" sz="1100" dirty="0" err="1">
                <a:solidFill>
                  <a:schemeClr val="tx1"/>
                </a:solidFill>
                <a:latin typeface="Times New Roman" panose="02020603050405020304" pitchFamily="18" charset="0"/>
                <a:cs typeface="Times New Roman" panose="02020603050405020304" pitchFamily="18" charset="0"/>
              </a:rPr>
              <a:t>inconsisties</a:t>
            </a:r>
            <a:r>
              <a:rPr lang="en-IN" sz="1100" dirty="0">
                <a:solidFill>
                  <a:schemeClr val="tx1"/>
                </a:solidFill>
                <a:latin typeface="Times New Roman" panose="02020603050405020304" pitchFamily="18" charset="0"/>
                <a:cs typeface="Times New Roman" panose="02020603050405020304" pitchFamily="18" charset="0"/>
              </a:rPr>
              <a:t> and producing </a:t>
            </a:r>
            <a:r>
              <a:rPr lang="en-IN" sz="1100" dirty="0" err="1">
                <a:solidFill>
                  <a:schemeClr val="tx1"/>
                </a:solidFill>
                <a:latin typeface="Times New Roman" panose="02020603050405020304" pitchFamily="18" charset="0"/>
                <a:cs typeface="Times New Roman" panose="02020603050405020304" pitchFamily="18" charset="0"/>
              </a:rPr>
              <a:t>preprocessed</a:t>
            </a:r>
            <a:r>
              <a:rPr lang="en-IN" sz="1100" dirty="0">
                <a:solidFill>
                  <a:schemeClr val="tx1"/>
                </a:solidFill>
                <a:latin typeface="Times New Roman" panose="02020603050405020304" pitchFamily="18" charset="0"/>
                <a:cs typeface="Times New Roman" panose="02020603050405020304" pitchFamily="18" charset="0"/>
              </a:rPr>
              <a:t> outputs</a:t>
            </a:r>
          </a:p>
          <a:p>
            <a:pPr marL="228600" indent="-228600">
              <a:buAutoNum type="arabicParenR"/>
            </a:pPr>
            <a:endParaRPr lang="en-IN" sz="1100" dirty="0">
              <a:solidFill>
                <a:schemeClr val="tx1"/>
              </a:solidFill>
              <a:latin typeface="Times New Roman" panose="02020603050405020304" pitchFamily="18" charset="0"/>
              <a:cs typeface="Times New Roman" panose="02020603050405020304" pitchFamily="18" charset="0"/>
            </a:endParaRPr>
          </a:p>
        </p:txBody>
      </p:sp>
      <p:cxnSp>
        <p:nvCxnSpPr>
          <p:cNvPr id="14" name="Connector: Elbow 13">
            <a:extLst>
              <a:ext uri="{FF2B5EF4-FFF2-40B4-BE49-F238E27FC236}">
                <a16:creationId xmlns:a16="http://schemas.microsoft.com/office/drawing/2014/main" id="{62D4E55F-FEFC-ED79-3E68-CBAA5529ACB6}"/>
              </a:ext>
            </a:extLst>
          </p:cNvPr>
          <p:cNvCxnSpPr>
            <a:cxnSpLocks/>
            <a:stCxn id="8" idx="3"/>
            <a:endCxn id="3" idx="1"/>
          </p:cNvCxnSpPr>
          <p:nvPr/>
        </p:nvCxnSpPr>
        <p:spPr>
          <a:xfrm>
            <a:off x="2308190" y="1514460"/>
            <a:ext cx="1398573" cy="181303"/>
          </a:xfrm>
          <a:prstGeom prst="bentConnector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70A3B51-2B65-614B-2F77-3867E8B28F24}"/>
              </a:ext>
            </a:extLst>
          </p:cNvPr>
          <p:cNvSpPr/>
          <p:nvPr/>
        </p:nvSpPr>
        <p:spPr>
          <a:xfrm>
            <a:off x="8020001" y="4313744"/>
            <a:ext cx="2389237" cy="1336010"/>
          </a:xfrm>
          <a:prstGeom prst="rect">
            <a:avLst/>
          </a:prstGeom>
          <a:solidFill>
            <a:schemeClr val="bg1">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tx1"/>
                </a:solidFill>
                <a:latin typeface="Times New Roman" panose="02020603050405020304" pitchFamily="18" charset="0"/>
                <a:cs typeface="Times New Roman" panose="02020603050405020304" pitchFamily="18" charset="0"/>
              </a:rPr>
              <a:t>LIS output are in kg/m^2/s. It is a daily average. We Average this daily average over all days in each month to get monthly average. Finally we have the monthly data of each LIS forcing. LIS*60*60*24*30 = </a:t>
            </a:r>
            <a:r>
              <a:rPr lang="en-IN" sz="1100" b="1" dirty="0">
                <a:solidFill>
                  <a:schemeClr val="tx1"/>
                </a:solidFill>
                <a:latin typeface="Times New Roman" panose="02020603050405020304" pitchFamily="18" charset="0"/>
                <a:cs typeface="Times New Roman" panose="02020603050405020304" pitchFamily="18" charset="0"/>
              </a:rPr>
              <a:t>mm/month</a:t>
            </a:r>
          </a:p>
          <a:p>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0F3D77D-8DEA-2FE2-9DBC-DEAC9307C55B}"/>
              </a:ext>
            </a:extLst>
          </p:cNvPr>
          <p:cNvSpPr txBox="1"/>
          <p:nvPr/>
        </p:nvSpPr>
        <p:spPr>
          <a:xfrm>
            <a:off x="4445315" y="45363"/>
            <a:ext cx="6094268" cy="461665"/>
          </a:xfrm>
          <a:prstGeom prst="rect">
            <a:avLst/>
          </a:prstGeom>
          <a:noFill/>
        </p:spPr>
        <p:txBody>
          <a:bodyPr wrap="square">
            <a:spAutoFit/>
          </a:bodyPr>
          <a:lstStyle/>
          <a:p>
            <a:r>
              <a:rPr kumimoji="0" lang="en-IN" sz="2400" b="1" i="0" u="none" strike="noStrike" kern="1200" cap="none" spc="0" normalizeH="0" baseline="0" noProof="0" dirty="0">
                <a:ln cap="sq">
                  <a:solidFill>
                    <a:prstClr val="black"/>
                  </a:solidFill>
                  <a:bevel/>
                </a:ln>
                <a:solidFill>
                  <a:srgbClr val="5B9BD5">
                    <a:lumMod val="50000"/>
                  </a:srgbClr>
                </a:solidFill>
                <a:effectLst>
                  <a:outerShdw blurRad="50800" dist="38100" algn="l" rotWithShape="0">
                    <a:prstClr val="white">
                      <a:lumMod val="75000"/>
                      <a:alpha val="40000"/>
                    </a:prstClr>
                  </a:outerShdw>
                </a:effectLst>
                <a:uLnTx/>
                <a:uFillTx/>
                <a:latin typeface="Times New Roman" panose="02020603050405020304" pitchFamily="18" charset="0"/>
                <a:ea typeface="+mj-ea"/>
                <a:cs typeface="Times New Roman" panose="02020603050405020304" pitchFamily="18" charset="0"/>
              </a:rPr>
              <a:t>ANALYSIS STRUCTURE</a:t>
            </a:r>
            <a:endParaRPr lang="en-IN" dirty="0"/>
          </a:p>
        </p:txBody>
      </p:sp>
      <p:sp>
        <p:nvSpPr>
          <p:cNvPr id="6" name="Rectangle 5">
            <a:extLst>
              <a:ext uri="{FF2B5EF4-FFF2-40B4-BE49-F238E27FC236}">
                <a16:creationId xmlns:a16="http://schemas.microsoft.com/office/drawing/2014/main" id="{42245CB7-D0D4-524A-5443-1A93144743E4}"/>
              </a:ext>
            </a:extLst>
          </p:cNvPr>
          <p:cNvSpPr/>
          <p:nvPr/>
        </p:nvSpPr>
        <p:spPr>
          <a:xfrm>
            <a:off x="3706763" y="2628342"/>
            <a:ext cx="4460492" cy="40840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Gauge data consistency</a:t>
            </a:r>
          </a:p>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ILDAS vs Gauge data</a:t>
            </a:r>
          </a:p>
          <a:p>
            <a:pPr marL="228600" indent="-228600">
              <a:buAutoNum type="arabicParenR"/>
            </a:pPr>
            <a:endParaRPr lang="en-IN" sz="1100" dirty="0">
              <a:solidFill>
                <a:schemeClr val="tx1"/>
              </a:solidFill>
              <a:latin typeface="Times New Roman" panose="02020603050405020304" pitchFamily="18" charset="0"/>
              <a:cs typeface="Times New Roman" panose="02020603050405020304" pitchFamily="18" charset="0"/>
            </a:endParaRPr>
          </a:p>
          <a:p>
            <a:pPr marL="228600" indent="-228600">
              <a:buAutoNum type="arabicParenR"/>
            </a:pPr>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35100415-EFF7-D112-943B-97FEB80D991C}"/>
              </a:ext>
            </a:extLst>
          </p:cNvPr>
          <p:cNvSpPr/>
          <p:nvPr/>
        </p:nvSpPr>
        <p:spPr>
          <a:xfrm>
            <a:off x="3706763" y="3592322"/>
            <a:ext cx="4460492" cy="40840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Timeseries visualization</a:t>
            </a:r>
          </a:p>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Covariance among stations</a:t>
            </a:r>
          </a:p>
          <a:p>
            <a:pPr marL="228600" indent="-228600">
              <a:buAutoNum type="arabicParenR"/>
            </a:pPr>
            <a:endParaRPr lang="en-IN" sz="1100" dirty="0">
              <a:solidFill>
                <a:schemeClr val="tx1"/>
              </a:solidFill>
              <a:latin typeface="Times New Roman" panose="02020603050405020304" pitchFamily="18" charset="0"/>
              <a:cs typeface="Times New Roman" panose="02020603050405020304" pitchFamily="18" charset="0"/>
            </a:endParaRPr>
          </a:p>
          <a:p>
            <a:pPr marL="228600" indent="-228600">
              <a:buAutoNum type="arabicParenR"/>
            </a:pPr>
            <a:endParaRPr lang="en-IN" sz="1100" dirty="0">
              <a:solidFill>
                <a:schemeClr val="tx1"/>
              </a:solidFill>
              <a:latin typeface="Times New Roman" panose="02020603050405020304" pitchFamily="18" charset="0"/>
              <a:cs typeface="Times New Roman" panose="02020603050405020304" pitchFamily="18" charset="0"/>
            </a:endParaRPr>
          </a:p>
        </p:txBody>
      </p:sp>
      <p:cxnSp>
        <p:nvCxnSpPr>
          <p:cNvPr id="10" name="Connector: Elbow 9">
            <a:extLst>
              <a:ext uri="{FF2B5EF4-FFF2-40B4-BE49-F238E27FC236}">
                <a16:creationId xmlns:a16="http://schemas.microsoft.com/office/drawing/2014/main" id="{8A5FD09D-4176-E4C7-0E27-B797A0275A3B}"/>
              </a:ext>
            </a:extLst>
          </p:cNvPr>
          <p:cNvCxnSpPr>
            <a:cxnSpLocks/>
            <a:stCxn id="9" idx="3"/>
            <a:endCxn id="7" idx="1"/>
          </p:cNvCxnSpPr>
          <p:nvPr/>
        </p:nvCxnSpPr>
        <p:spPr>
          <a:xfrm>
            <a:off x="2304125" y="3330167"/>
            <a:ext cx="1402638" cy="466356"/>
          </a:xfrm>
          <a:prstGeom prst="bentConnector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51C268E-45C7-5AED-95CF-7ACB6366E6C0}"/>
              </a:ext>
            </a:extLst>
          </p:cNvPr>
          <p:cNvCxnSpPr>
            <a:cxnSpLocks/>
            <a:stCxn id="5" idx="3"/>
            <a:endCxn id="6" idx="1"/>
          </p:cNvCxnSpPr>
          <p:nvPr/>
        </p:nvCxnSpPr>
        <p:spPr>
          <a:xfrm>
            <a:off x="2304124" y="2438059"/>
            <a:ext cx="1402639" cy="394484"/>
          </a:xfrm>
          <a:prstGeom prst="bentConnector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6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32</a:t>
            </a:fld>
            <a:endParaRPr lang="en-US" dirty="0"/>
          </a:p>
        </p:txBody>
      </p:sp>
      <p:cxnSp>
        <p:nvCxnSpPr>
          <p:cNvPr id="22" name="Connector: Elbow 21">
            <a:extLst>
              <a:ext uri="{FF2B5EF4-FFF2-40B4-BE49-F238E27FC236}">
                <a16:creationId xmlns:a16="http://schemas.microsoft.com/office/drawing/2014/main" id="{3B714B95-D329-4373-4EDC-2C70420EF08F}"/>
              </a:ext>
            </a:extLst>
          </p:cNvPr>
          <p:cNvCxnSpPr>
            <a:cxnSpLocks/>
            <a:stCxn id="54" idx="3"/>
            <a:endCxn id="24" idx="1"/>
          </p:cNvCxnSpPr>
          <p:nvPr/>
        </p:nvCxnSpPr>
        <p:spPr>
          <a:xfrm flipV="1">
            <a:off x="2073097" y="1607887"/>
            <a:ext cx="917407" cy="317358"/>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54" name="Rectangle: Rounded Corners 53">
            <a:extLst>
              <a:ext uri="{FF2B5EF4-FFF2-40B4-BE49-F238E27FC236}">
                <a16:creationId xmlns:a16="http://schemas.microsoft.com/office/drawing/2014/main" id="{6B5496AF-386A-7BF3-457F-0B6B17ABF4C2}"/>
              </a:ext>
            </a:extLst>
          </p:cNvPr>
          <p:cNvSpPr/>
          <p:nvPr/>
        </p:nvSpPr>
        <p:spPr>
          <a:xfrm>
            <a:off x="574543" y="1640140"/>
            <a:ext cx="1498554" cy="57020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chemeClr val="tx1"/>
                </a:solidFill>
                <a:latin typeface="Times New Roman" panose="02020603050405020304" pitchFamily="18" charset="0"/>
                <a:cs typeface="Times New Roman" panose="02020603050405020304" pitchFamily="18" charset="0"/>
              </a:rPr>
              <a:t>1. Gauge data scanning</a:t>
            </a:r>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23" name="Rectangle: Rounded Corners 53">
            <a:extLst>
              <a:ext uri="{FF2B5EF4-FFF2-40B4-BE49-F238E27FC236}">
                <a16:creationId xmlns:a16="http://schemas.microsoft.com/office/drawing/2014/main" id="{6B5496AF-386A-7BF3-457F-0B6B17ABF4C2}"/>
              </a:ext>
            </a:extLst>
          </p:cNvPr>
          <p:cNvSpPr/>
          <p:nvPr/>
        </p:nvSpPr>
        <p:spPr>
          <a:xfrm>
            <a:off x="574543" y="3110495"/>
            <a:ext cx="1435991" cy="76045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chemeClr val="tx1"/>
                </a:solidFill>
                <a:latin typeface="Times New Roman" panose="02020603050405020304" pitchFamily="18" charset="0"/>
                <a:cs typeface="Times New Roman" panose="02020603050405020304" pitchFamily="18" charset="0"/>
              </a:rPr>
              <a:t>2. Gauge vs ILDAS comparison</a:t>
            </a:r>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24" name="Rectangle: Rounded Corners 53">
            <a:extLst>
              <a:ext uri="{FF2B5EF4-FFF2-40B4-BE49-F238E27FC236}">
                <a16:creationId xmlns:a16="http://schemas.microsoft.com/office/drawing/2014/main" id="{6B5496AF-386A-7BF3-457F-0B6B17ABF4C2}"/>
              </a:ext>
            </a:extLst>
          </p:cNvPr>
          <p:cNvSpPr/>
          <p:nvPr/>
        </p:nvSpPr>
        <p:spPr>
          <a:xfrm>
            <a:off x="2990504" y="1449207"/>
            <a:ext cx="2331361" cy="317359"/>
          </a:xfrm>
          <a:prstGeom prst="rect">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bg1"/>
                </a:solidFill>
                <a:latin typeface="Times New Roman" panose="02020603050405020304" pitchFamily="18" charset="0"/>
                <a:cs typeface="Times New Roman" panose="02020603050405020304" pitchFamily="18" charset="0"/>
              </a:rPr>
              <a:t>Here we checked the nan values,</a:t>
            </a:r>
          </a:p>
          <a:p>
            <a:r>
              <a:rPr lang="en-IN" sz="1100" dirty="0">
                <a:solidFill>
                  <a:schemeClr val="bg1"/>
                </a:solidFill>
                <a:latin typeface="Times New Roman" panose="02020603050405020304" pitchFamily="18" charset="0"/>
                <a:cs typeface="Times New Roman" panose="02020603050405020304" pitchFamily="18" charset="0"/>
              </a:rPr>
              <a:t> </a:t>
            </a:r>
          </a:p>
          <a:p>
            <a:endParaRPr lang="en-IN" sz="1100" dirty="0">
              <a:solidFill>
                <a:schemeClr val="bg1"/>
              </a:solidFill>
              <a:latin typeface="Times New Roman" panose="02020603050405020304" pitchFamily="18" charset="0"/>
              <a:cs typeface="Times New Roman" panose="02020603050405020304" pitchFamily="18" charset="0"/>
            </a:endParaRPr>
          </a:p>
        </p:txBody>
      </p:sp>
      <p:cxnSp>
        <p:nvCxnSpPr>
          <p:cNvPr id="63" name="Connector: Elbow 21">
            <a:extLst>
              <a:ext uri="{FF2B5EF4-FFF2-40B4-BE49-F238E27FC236}">
                <a16:creationId xmlns:a16="http://schemas.microsoft.com/office/drawing/2014/main" id="{3B714B95-D329-4373-4EDC-2C70420EF08F}"/>
              </a:ext>
            </a:extLst>
          </p:cNvPr>
          <p:cNvCxnSpPr>
            <a:cxnSpLocks/>
            <a:stCxn id="23" idx="3"/>
            <a:endCxn id="32" idx="1"/>
          </p:cNvCxnSpPr>
          <p:nvPr/>
        </p:nvCxnSpPr>
        <p:spPr>
          <a:xfrm flipV="1">
            <a:off x="2010534" y="2845110"/>
            <a:ext cx="937474" cy="645612"/>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19" name="Rectangle: Rounded Corners 53">
            <a:extLst>
              <a:ext uri="{FF2B5EF4-FFF2-40B4-BE49-F238E27FC236}">
                <a16:creationId xmlns:a16="http://schemas.microsoft.com/office/drawing/2014/main" id="{DB182934-D027-5B50-E7E0-3EC2A4A9E2B9}"/>
              </a:ext>
            </a:extLst>
          </p:cNvPr>
          <p:cNvSpPr/>
          <p:nvPr/>
        </p:nvSpPr>
        <p:spPr>
          <a:xfrm>
            <a:off x="3018826" y="1986128"/>
            <a:ext cx="1894213" cy="317359"/>
          </a:xfrm>
          <a:prstGeom prst="rect">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bg1"/>
                </a:solidFill>
                <a:latin typeface="Times New Roman" panose="02020603050405020304" pitchFamily="18" charset="0"/>
                <a:cs typeface="Times New Roman" panose="02020603050405020304" pitchFamily="18" charset="0"/>
              </a:rPr>
              <a:t>Number of zeroes values</a:t>
            </a:r>
          </a:p>
        </p:txBody>
      </p:sp>
      <p:cxnSp>
        <p:nvCxnSpPr>
          <p:cNvPr id="28" name="Connector: Elbow 27">
            <a:extLst>
              <a:ext uri="{FF2B5EF4-FFF2-40B4-BE49-F238E27FC236}">
                <a16:creationId xmlns:a16="http://schemas.microsoft.com/office/drawing/2014/main" id="{AB1BD1BC-89A2-2BAF-A25F-2271D627050A}"/>
              </a:ext>
            </a:extLst>
          </p:cNvPr>
          <p:cNvCxnSpPr>
            <a:cxnSpLocks/>
            <a:stCxn id="54" idx="3"/>
            <a:endCxn id="19" idx="1"/>
          </p:cNvCxnSpPr>
          <p:nvPr/>
        </p:nvCxnSpPr>
        <p:spPr>
          <a:xfrm>
            <a:off x="2073097" y="1925245"/>
            <a:ext cx="945729" cy="219563"/>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32" name="Rectangle: Rounded Corners 53">
            <a:extLst>
              <a:ext uri="{FF2B5EF4-FFF2-40B4-BE49-F238E27FC236}">
                <a16:creationId xmlns:a16="http://schemas.microsoft.com/office/drawing/2014/main" id="{6623EFC6-599D-ABB0-BE81-2512FC592569}"/>
              </a:ext>
            </a:extLst>
          </p:cNvPr>
          <p:cNvSpPr/>
          <p:nvPr/>
        </p:nvSpPr>
        <p:spPr>
          <a:xfrm>
            <a:off x="2948008" y="2623013"/>
            <a:ext cx="2623783" cy="444194"/>
          </a:xfrm>
          <a:prstGeom prst="rect">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bg1"/>
                </a:solidFill>
                <a:latin typeface="Times New Roman" panose="02020603050405020304" pitchFamily="18" charset="0"/>
                <a:cs typeface="Times New Roman" panose="02020603050405020304" pitchFamily="18" charset="0"/>
              </a:rPr>
              <a:t>1. Distance between Guage and ILDAS grids</a:t>
            </a:r>
          </a:p>
        </p:txBody>
      </p:sp>
      <p:sp>
        <p:nvSpPr>
          <p:cNvPr id="53" name="Rectangle: Rounded Corners 53">
            <a:extLst>
              <a:ext uri="{FF2B5EF4-FFF2-40B4-BE49-F238E27FC236}">
                <a16:creationId xmlns:a16="http://schemas.microsoft.com/office/drawing/2014/main" id="{8E64BFCA-D5E8-11F7-B287-E487098D5F30}"/>
              </a:ext>
            </a:extLst>
          </p:cNvPr>
          <p:cNvSpPr/>
          <p:nvPr/>
        </p:nvSpPr>
        <p:spPr>
          <a:xfrm>
            <a:off x="2923644" y="3630557"/>
            <a:ext cx="2623783" cy="444194"/>
          </a:xfrm>
          <a:prstGeom prst="rect">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bg1"/>
                </a:solidFill>
                <a:latin typeface="Times New Roman" panose="02020603050405020304" pitchFamily="18" charset="0"/>
                <a:cs typeface="Times New Roman" panose="02020603050405020304" pitchFamily="18" charset="0"/>
              </a:rPr>
              <a:t>2. Streamflow and streamflow index correlation</a:t>
            </a:r>
          </a:p>
        </p:txBody>
      </p:sp>
      <p:cxnSp>
        <p:nvCxnSpPr>
          <p:cNvPr id="55" name="Connector: Elbow 21">
            <a:extLst>
              <a:ext uri="{FF2B5EF4-FFF2-40B4-BE49-F238E27FC236}">
                <a16:creationId xmlns:a16="http://schemas.microsoft.com/office/drawing/2014/main" id="{10A0E52F-2209-D566-63B4-B5C926243F83}"/>
              </a:ext>
            </a:extLst>
          </p:cNvPr>
          <p:cNvCxnSpPr>
            <a:cxnSpLocks/>
            <a:stCxn id="23" idx="3"/>
            <a:endCxn id="53" idx="1"/>
          </p:cNvCxnSpPr>
          <p:nvPr/>
        </p:nvCxnSpPr>
        <p:spPr>
          <a:xfrm>
            <a:off x="2010534" y="3490722"/>
            <a:ext cx="913110" cy="361932"/>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9" name="Rectangle: Rounded Corners 53">
            <a:extLst>
              <a:ext uri="{FF2B5EF4-FFF2-40B4-BE49-F238E27FC236}">
                <a16:creationId xmlns:a16="http://schemas.microsoft.com/office/drawing/2014/main" id="{BB94D5FD-D70C-EE83-A717-A89BEF78D412}"/>
              </a:ext>
            </a:extLst>
          </p:cNvPr>
          <p:cNvSpPr/>
          <p:nvPr/>
        </p:nvSpPr>
        <p:spPr>
          <a:xfrm>
            <a:off x="574543" y="4861411"/>
            <a:ext cx="1594898" cy="57020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chemeClr val="tx1"/>
                </a:solidFill>
                <a:latin typeface="Times New Roman" panose="02020603050405020304" pitchFamily="18" charset="0"/>
                <a:cs typeface="Times New Roman" panose="02020603050405020304" pitchFamily="18" charset="0"/>
              </a:rPr>
              <a:t>2. </a:t>
            </a:r>
            <a:r>
              <a:rPr lang="en-IN" sz="1400" b="1" dirty="0" err="1">
                <a:solidFill>
                  <a:schemeClr val="tx1"/>
                </a:solidFill>
                <a:latin typeface="Times New Roman" panose="02020603050405020304" pitchFamily="18" charset="0"/>
                <a:cs typeface="Times New Roman" panose="02020603050405020304" pitchFamily="18" charset="0"/>
              </a:rPr>
              <a:t>Drtflow</a:t>
            </a:r>
            <a:r>
              <a:rPr lang="en-IN" sz="1400" b="1" dirty="0">
                <a:solidFill>
                  <a:schemeClr val="tx1"/>
                </a:solidFill>
                <a:latin typeface="Times New Roman" panose="02020603050405020304" pitchFamily="18" charset="0"/>
                <a:cs typeface="Times New Roman" panose="02020603050405020304" pitchFamily="18" charset="0"/>
              </a:rPr>
              <a:t> flood flow statistics</a:t>
            </a:r>
          </a:p>
        </p:txBody>
      </p:sp>
      <p:cxnSp>
        <p:nvCxnSpPr>
          <p:cNvPr id="11" name="Connector: Elbow 21">
            <a:extLst>
              <a:ext uri="{FF2B5EF4-FFF2-40B4-BE49-F238E27FC236}">
                <a16:creationId xmlns:a16="http://schemas.microsoft.com/office/drawing/2014/main" id="{9A79D11D-15A5-D5B3-CBBC-703E3D192574}"/>
              </a:ext>
            </a:extLst>
          </p:cNvPr>
          <p:cNvCxnSpPr>
            <a:cxnSpLocks/>
            <a:stCxn id="9" idx="3"/>
            <a:endCxn id="12" idx="1"/>
          </p:cNvCxnSpPr>
          <p:nvPr/>
        </p:nvCxnSpPr>
        <p:spPr>
          <a:xfrm flipV="1">
            <a:off x="2169441" y="4747281"/>
            <a:ext cx="979039" cy="399235"/>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12" name="Rectangle: Rounded Corners 53">
            <a:extLst>
              <a:ext uri="{FF2B5EF4-FFF2-40B4-BE49-F238E27FC236}">
                <a16:creationId xmlns:a16="http://schemas.microsoft.com/office/drawing/2014/main" id="{81CFC727-6476-5C71-7841-B41E41C754C4}"/>
              </a:ext>
            </a:extLst>
          </p:cNvPr>
          <p:cNvSpPr/>
          <p:nvPr/>
        </p:nvSpPr>
        <p:spPr>
          <a:xfrm>
            <a:off x="3148480" y="4525184"/>
            <a:ext cx="2623783" cy="444194"/>
          </a:xfrm>
          <a:prstGeom prst="rect">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n-IN" sz="1100" dirty="0">
              <a:solidFill>
                <a:schemeClr val="bg1"/>
              </a:solidFill>
              <a:latin typeface="Times New Roman" panose="02020603050405020304" pitchFamily="18" charset="0"/>
              <a:cs typeface="Times New Roman" panose="02020603050405020304" pitchFamily="18" charset="0"/>
            </a:endParaRPr>
          </a:p>
        </p:txBody>
      </p:sp>
      <p:sp>
        <p:nvSpPr>
          <p:cNvPr id="13" name="Rectangle: Rounded Corners 53">
            <a:extLst>
              <a:ext uri="{FF2B5EF4-FFF2-40B4-BE49-F238E27FC236}">
                <a16:creationId xmlns:a16="http://schemas.microsoft.com/office/drawing/2014/main" id="{F91E04E2-5355-357C-1146-4EEAFE4A1084}"/>
              </a:ext>
            </a:extLst>
          </p:cNvPr>
          <p:cNvSpPr/>
          <p:nvPr/>
        </p:nvSpPr>
        <p:spPr>
          <a:xfrm>
            <a:off x="3148479" y="5331310"/>
            <a:ext cx="2623783" cy="444194"/>
          </a:xfrm>
          <a:prstGeom prst="rect">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n-IN" sz="1100" dirty="0">
              <a:solidFill>
                <a:schemeClr val="bg1"/>
              </a:solidFill>
              <a:latin typeface="Times New Roman" panose="02020603050405020304" pitchFamily="18" charset="0"/>
              <a:cs typeface="Times New Roman" panose="02020603050405020304" pitchFamily="18" charset="0"/>
            </a:endParaRPr>
          </a:p>
        </p:txBody>
      </p:sp>
      <p:cxnSp>
        <p:nvCxnSpPr>
          <p:cNvPr id="14" name="Connector: Elbow 21">
            <a:extLst>
              <a:ext uri="{FF2B5EF4-FFF2-40B4-BE49-F238E27FC236}">
                <a16:creationId xmlns:a16="http://schemas.microsoft.com/office/drawing/2014/main" id="{3CAF05A3-24D8-E080-092C-9DFD66A304B0}"/>
              </a:ext>
            </a:extLst>
          </p:cNvPr>
          <p:cNvCxnSpPr>
            <a:cxnSpLocks/>
            <a:stCxn id="9" idx="3"/>
            <a:endCxn id="13" idx="1"/>
          </p:cNvCxnSpPr>
          <p:nvPr/>
        </p:nvCxnSpPr>
        <p:spPr>
          <a:xfrm>
            <a:off x="2169441" y="5146516"/>
            <a:ext cx="979038" cy="406891"/>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15" name="Rectangle: Rounded Corners 53">
            <a:extLst>
              <a:ext uri="{FF2B5EF4-FFF2-40B4-BE49-F238E27FC236}">
                <a16:creationId xmlns:a16="http://schemas.microsoft.com/office/drawing/2014/main" id="{26E70092-E1FD-6A48-E5EB-AC7CC874CD04}"/>
              </a:ext>
            </a:extLst>
          </p:cNvPr>
          <p:cNvSpPr/>
          <p:nvPr/>
        </p:nvSpPr>
        <p:spPr>
          <a:xfrm>
            <a:off x="6590305" y="4572163"/>
            <a:ext cx="2331360" cy="79443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err="1">
                <a:solidFill>
                  <a:schemeClr val="tx1"/>
                </a:solidFill>
                <a:latin typeface="Times New Roman" panose="02020603050405020304" pitchFamily="18" charset="0"/>
                <a:cs typeface="Times New Roman" panose="02020603050405020304" pitchFamily="18" charset="0"/>
              </a:rPr>
              <a:t>Drt</a:t>
            </a:r>
            <a:r>
              <a:rPr lang="en-IN" sz="1400" b="1" dirty="0">
                <a:solidFill>
                  <a:schemeClr val="tx1"/>
                </a:solidFill>
                <a:latin typeface="Times New Roman" panose="02020603050405020304" pitchFamily="18" charset="0"/>
                <a:cs typeface="Times New Roman" panose="02020603050405020304" pitchFamily="18" charset="0"/>
              </a:rPr>
              <a:t> flow always nan values or zero. Why?</a:t>
            </a:r>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A34EBA0-DF69-EF93-C0DD-14A1547E66B5}"/>
              </a:ext>
            </a:extLst>
          </p:cNvPr>
          <p:cNvSpPr txBox="1"/>
          <p:nvPr/>
        </p:nvSpPr>
        <p:spPr>
          <a:xfrm>
            <a:off x="0" y="130250"/>
            <a:ext cx="11676990" cy="461665"/>
          </a:xfrm>
          <a:prstGeom prst="rect">
            <a:avLst/>
          </a:prstGeom>
          <a:noFill/>
        </p:spPr>
        <p:txBody>
          <a:bodyPr wrap="square" rtlCol="0">
            <a:spAutoFit/>
          </a:bodyPr>
          <a:lstStyle/>
          <a:p>
            <a:r>
              <a:rPr lang="en-US" sz="24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2_Checks</a:t>
            </a:r>
          </a:p>
        </p:txBody>
      </p:sp>
      <p:cxnSp>
        <p:nvCxnSpPr>
          <p:cNvPr id="3" name="Straight Connector 2">
            <a:extLst>
              <a:ext uri="{FF2B5EF4-FFF2-40B4-BE49-F238E27FC236}">
                <a16:creationId xmlns:a16="http://schemas.microsoft.com/office/drawing/2014/main" id="{F3680F41-64CB-32AB-8779-12BEB0CD1906}"/>
              </a:ext>
            </a:extLst>
          </p:cNvPr>
          <p:cNvCxnSpPr>
            <a:cxnSpLocks/>
          </p:cNvCxnSpPr>
          <p:nvPr/>
        </p:nvCxnSpPr>
        <p:spPr>
          <a:xfrm>
            <a:off x="86638" y="666343"/>
            <a:ext cx="10079563"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83440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33</a:t>
            </a:fld>
            <a:endParaRPr lang="en-US" dirty="0"/>
          </a:p>
        </p:txBody>
      </p:sp>
      <p:sp>
        <p:nvSpPr>
          <p:cNvPr id="8" name="TextBox 7">
            <a:extLst>
              <a:ext uri="{FF2B5EF4-FFF2-40B4-BE49-F238E27FC236}">
                <a16:creationId xmlns:a16="http://schemas.microsoft.com/office/drawing/2014/main" id="{833CE354-C72F-1F70-22C4-37C8B815DF1A}"/>
              </a:ext>
            </a:extLst>
          </p:cNvPr>
          <p:cNvSpPr txBox="1"/>
          <p:nvPr/>
        </p:nvSpPr>
        <p:spPr>
          <a:xfrm>
            <a:off x="0" y="99367"/>
            <a:ext cx="6096000" cy="461665"/>
          </a:xfrm>
          <a:prstGeom prst="rect">
            <a:avLst/>
          </a:prstGeom>
          <a:noFill/>
        </p:spPr>
        <p:txBody>
          <a:bodyPr wrap="square">
            <a:spAutoFit/>
          </a:bodyPr>
          <a:lstStyle/>
          <a:p>
            <a:r>
              <a:rPr lang="en-IN" sz="2400" b="1" dirty="0">
                <a:ln cap="sq">
                  <a:solidFill>
                    <a:prstClr val="black"/>
                  </a:solidFill>
                  <a:bevel/>
                </a:ln>
                <a:solidFill>
                  <a:srgbClr val="5B9BD5">
                    <a:lumMod val="50000"/>
                  </a:srgbClr>
                </a:solidFill>
                <a:effectLst>
                  <a:outerShdw blurRad="50800" dist="38100" algn="l" rotWithShape="0">
                    <a:prstClr val="white">
                      <a:lumMod val="75000"/>
                      <a:alpha val="40000"/>
                    </a:prstClr>
                  </a:outerShdw>
                </a:effectLst>
                <a:latin typeface="Times New Roman" panose="02020603050405020304" pitchFamily="18" charset="0"/>
                <a:ea typeface="+mj-ea"/>
                <a:cs typeface="Times New Roman" panose="02020603050405020304" pitchFamily="18" charset="0"/>
              </a:rPr>
              <a:t> Results – gauge data consistency</a:t>
            </a:r>
            <a:endParaRPr lang="en-IN" dirty="0"/>
          </a:p>
        </p:txBody>
      </p:sp>
      <p:pic>
        <p:nvPicPr>
          <p:cNvPr id="14" name="Picture 13">
            <a:extLst>
              <a:ext uri="{FF2B5EF4-FFF2-40B4-BE49-F238E27FC236}">
                <a16:creationId xmlns:a16="http://schemas.microsoft.com/office/drawing/2014/main" id="{046A7A6B-F0DF-822C-9DFE-043771501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462" y="330200"/>
            <a:ext cx="4536842" cy="4409898"/>
          </a:xfrm>
          <a:prstGeom prst="rect">
            <a:avLst/>
          </a:prstGeom>
        </p:spPr>
      </p:pic>
      <p:pic>
        <p:nvPicPr>
          <p:cNvPr id="16" name="Picture 15">
            <a:extLst>
              <a:ext uri="{FF2B5EF4-FFF2-40B4-BE49-F238E27FC236}">
                <a16:creationId xmlns:a16="http://schemas.microsoft.com/office/drawing/2014/main" id="{6F9B5DA5-2583-6776-2B90-AF73541BFE2F}"/>
              </a:ext>
            </a:extLst>
          </p:cNvPr>
          <p:cNvPicPr>
            <a:picLocks noChangeAspect="1"/>
          </p:cNvPicPr>
          <p:nvPr/>
        </p:nvPicPr>
        <p:blipFill>
          <a:blip r:embed="rId3">
            <a:extLst>
              <a:ext uri="{28A0092B-C50C-407E-A947-70E740481C1C}">
                <a14:useLocalDpi xmlns:a14="http://schemas.microsoft.com/office/drawing/2010/main" val="0"/>
              </a:ext>
            </a:extLst>
          </a:blip>
          <a:srcRect r="3986"/>
          <a:stretch/>
        </p:blipFill>
        <p:spPr>
          <a:xfrm>
            <a:off x="6471395" y="231795"/>
            <a:ext cx="5611020" cy="5545550"/>
          </a:xfrm>
          <a:prstGeom prst="rect">
            <a:avLst/>
          </a:prstGeom>
        </p:spPr>
      </p:pic>
      <p:pic>
        <p:nvPicPr>
          <p:cNvPr id="10" name="Picture 9">
            <a:extLst>
              <a:ext uri="{FF2B5EF4-FFF2-40B4-BE49-F238E27FC236}">
                <a16:creationId xmlns:a16="http://schemas.microsoft.com/office/drawing/2014/main" id="{4C35F67E-6261-E3BD-1B48-6A1B0634B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534" y="803985"/>
            <a:ext cx="5166846" cy="4534369"/>
          </a:xfrm>
          <a:prstGeom prst="rect">
            <a:avLst/>
          </a:prstGeom>
        </p:spPr>
      </p:pic>
    </p:spTree>
    <p:extLst>
      <p:ext uri="{BB962C8B-B14F-4D97-AF65-F5344CB8AC3E}">
        <p14:creationId xmlns:p14="http://schemas.microsoft.com/office/powerpoint/2010/main" val="1360891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34</a:t>
            </a:fld>
            <a:endParaRPr lang="en-US" dirty="0"/>
          </a:p>
        </p:txBody>
      </p:sp>
      <p:sp>
        <p:nvSpPr>
          <p:cNvPr id="8" name="TextBox 7">
            <a:extLst>
              <a:ext uri="{FF2B5EF4-FFF2-40B4-BE49-F238E27FC236}">
                <a16:creationId xmlns:a16="http://schemas.microsoft.com/office/drawing/2014/main" id="{833CE354-C72F-1F70-22C4-37C8B815DF1A}"/>
              </a:ext>
            </a:extLst>
          </p:cNvPr>
          <p:cNvSpPr txBox="1"/>
          <p:nvPr/>
        </p:nvSpPr>
        <p:spPr>
          <a:xfrm>
            <a:off x="0" y="99367"/>
            <a:ext cx="6096000" cy="461665"/>
          </a:xfrm>
          <a:prstGeom prst="rect">
            <a:avLst/>
          </a:prstGeom>
          <a:noFill/>
        </p:spPr>
        <p:txBody>
          <a:bodyPr wrap="square">
            <a:spAutoFit/>
          </a:bodyPr>
          <a:lstStyle/>
          <a:p>
            <a:r>
              <a:rPr lang="en-IN" sz="2400" b="1" dirty="0">
                <a:ln cap="sq">
                  <a:solidFill>
                    <a:prstClr val="black"/>
                  </a:solidFill>
                  <a:bevel/>
                </a:ln>
                <a:solidFill>
                  <a:srgbClr val="5B9BD5">
                    <a:lumMod val="50000"/>
                  </a:srgbClr>
                </a:solidFill>
                <a:effectLst>
                  <a:outerShdw blurRad="50800" dist="38100" algn="l" rotWithShape="0">
                    <a:prstClr val="white">
                      <a:lumMod val="75000"/>
                      <a:alpha val="40000"/>
                    </a:prstClr>
                  </a:outerShdw>
                </a:effectLst>
                <a:latin typeface="Times New Roman" panose="02020603050405020304" pitchFamily="18" charset="0"/>
                <a:ea typeface="+mj-ea"/>
                <a:cs typeface="Times New Roman" panose="02020603050405020304" pitchFamily="18" charset="0"/>
              </a:rPr>
              <a:t>Results – ILDAS vs Gauge</a:t>
            </a:r>
            <a:endParaRPr lang="en-IN" dirty="0"/>
          </a:p>
        </p:txBody>
      </p:sp>
      <p:sp>
        <p:nvSpPr>
          <p:cNvPr id="2" name="Rectangle: Rounded Corners 53">
            <a:extLst>
              <a:ext uri="{FF2B5EF4-FFF2-40B4-BE49-F238E27FC236}">
                <a16:creationId xmlns:a16="http://schemas.microsoft.com/office/drawing/2014/main" id="{25CC43A8-79CE-C9D1-EA6D-A770C2B2A567}"/>
              </a:ext>
            </a:extLst>
          </p:cNvPr>
          <p:cNvSpPr/>
          <p:nvPr/>
        </p:nvSpPr>
        <p:spPr>
          <a:xfrm>
            <a:off x="95002" y="561032"/>
            <a:ext cx="11887992" cy="532674"/>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dirty="0">
                <a:solidFill>
                  <a:schemeClr val="tx1"/>
                </a:solidFill>
                <a:latin typeface="Helvetica Neue" panose="02000503000000020004" pitchFamily="2" charset="0"/>
              </a:rPr>
              <a:t>ILDAS output is gridded while gauge output is station-wise. So we select those grids corresponding to the location where the gauge exists. The grid might not exactly coincide with the gauge station; in that case, the nearest grids are taken.</a:t>
            </a:r>
            <a:endParaRPr lang="en-IN" sz="1050" dirty="0">
              <a:solidFill>
                <a:schemeClr val="tx1"/>
              </a:solidFill>
              <a:latin typeface="Helvetica Neue" panose="02000503000000020004" pitchFamily="2" charset="0"/>
            </a:endParaRPr>
          </a:p>
        </p:txBody>
      </p:sp>
      <p:pic>
        <p:nvPicPr>
          <p:cNvPr id="5" name="Picture 4" descr="A map of south america with different colored dots&#10;&#10;Description automatically generated">
            <a:extLst>
              <a:ext uri="{FF2B5EF4-FFF2-40B4-BE49-F238E27FC236}">
                <a16:creationId xmlns:a16="http://schemas.microsoft.com/office/drawing/2014/main" id="{3AFDA0D2-FC67-C6C1-78F6-23045813B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746" y="1329778"/>
            <a:ext cx="5684067" cy="4790502"/>
          </a:xfrm>
          <a:prstGeom prst="rect">
            <a:avLst/>
          </a:prstGeom>
        </p:spPr>
      </p:pic>
    </p:spTree>
    <p:extLst>
      <p:ext uri="{BB962C8B-B14F-4D97-AF65-F5344CB8AC3E}">
        <p14:creationId xmlns:p14="http://schemas.microsoft.com/office/powerpoint/2010/main" val="3925572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35</a:t>
            </a:fld>
            <a:endParaRPr lang="en-US" dirty="0"/>
          </a:p>
        </p:txBody>
      </p:sp>
      <p:sp>
        <p:nvSpPr>
          <p:cNvPr id="8" name="TextBox 7">
            <a:extLst>
              <a:ext uri="{FF2B5EF4-FFF2-40B4-BE49-F238E27FC236}">
                <a16:creationId xmlns:a16="http://schemas.microsoft.com/office/drawing/2014/main" id="{833CE354-C72F-1F70-22C4-37C8B815DF1A}"/>
              </a:ext>
            </a:extLst>
          </p:cNvPr>
          <p:cNvSpPr txBox="1"/>
          <p:nvPr/>
        </p:nvSpPr>
        <p:spPr>
          <a:xfrm>
            <a:off x="0" y="99367"/>
            <a:ext cx="6096000" cy="461665"/>
          </a:xfrm>
          <a:prstGeom prst="rect">
            <a:avLst/>
          </a:prstGeom>
          <a:noFill/>
        </p:spPr>
        <p:txBody>
          <a:bodyPr wrap="square">
            <a:spAutoFit/>
          </a:bodyPr>
          <a:lstStyle/>
          <a:p>
            <a:r>
              <a:rPr lang="en-IN" sz="2400" b="1" dirty="0">
                <a:ln cap="sq">
                  <a:solidFill>
                    <a:prstClr val="black"/>
                  </a:solidFill>
                  <a:bevel/>
                </a:ln>
                <a:solidFill>
                  <a:srgbClr val="5B9BD5">
                    <a:lumMod val="50000"/>
                  </a:srgbClr>
                </a:solidFill>
                <a:effectLst>
                  <a:outerShdw blurRad="50800" dist="38100" algn="l" rotWithShape="0">
                    <a:prstClr val="white">
                      <a:lumMod val="75000"/>
                      <a:alpha val="40000"/>
                    </a:prstClr>
                  </a:outerShdw>
                </a:effectLst>
                <a:latin typeface="Times New Roman" panose="02020603050405020304" pitchFamily="18" charset="0"/>
                <a:ea typeface="+mj-ea"/>
                <a:cs typeface="Times New Roman" panose="02020603050405020304" pitchFamily="18" charset="0"/>
              </a:rPr>
              <a:t>Results – ILDAS vs Gauge</a:t>
            </a:r>
            <a:endParaRPr lang="en-IN" dirty="0"/>
          </a:p>
        </p:txBody>
      </p:sp>
      <p:pic>
        <p:nvPicPr>
          <p:cNvPr id="6" name="Picture 5" descr="A map of the world with different colored dots&#10;&#10;Description automatically generated">
            <a:extLst>
              <a:ext uri="{FF2B5EF4-FFF2-40B4-BE49-F238E27FC236}">
                <a16:creationId xmlns:a16="http://schemas.microsoft.com/office/drawing/2014/main" id="{7067856D-2F37-911A-C6B6-27B583D9B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11" y="935104"/>
            <a:ext cx="10710889" cy="4540904"/>
          </a:xfrm>
          <a:prstGeom prst="rect">
            <a:avLst/>
          </a:prstGeom>
        </p:spPr>
      </p:pic>
    </p:spTree>
    <p:extLst>
      <p:ext uri="{BB962C8B-B14F-4D97-AF65-F5344CB8AC3E}">
        <p14:creationId xmlns:p14="http://schemas.microsoft.com/office/powerpoint/2010/main" val="4107776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36</a:t>
            </a:fld>
            <a:endParaRPr lang="en-US" dirty="0"/>
          </a:p>
        </p:txBody>
      </p:sp>
      <p:sp>
        <p:nvSpPr>
          <p:cNvPr id="8" name="TextBox 7">
            <a:extLst>
              <a:ext uri="{FF2B5EF4-FFF2-40B4-BE49-F238E27FC236}">
                <a16:creationId xmlns:a16="http://schemas.microsoft.com/office/drawing/2014/main" id="{833CE354-C72F-1F70-22C4-37C8B815DF1A}"/>
              </a:ext>
            </a:extLst>
          </p:cNvPr>
          <p:cNvSpPr txBox="1"/>
          <p:nvPr/>
        </p:nvSpPr>
        <p:spPr>
          <a:xfrm>
            <a:off x="0" y="99367"/>
            <a:ext cx="6096000" cy="461665"/>
          </a:xfrm>
          <a:prstGeom prst="rect">
            <a:avLst/>
          </a:prstGeom>
          <a:noFill/>
        </p:spPr>
        <p:txBody>
          <a:bodyPr wrap="square">
            <a:spAutoFit/>
          </a:bodyPr>
          <a:lstStyle/>
          <a:p>
            <a:r>
              <a:rPr lang="en-IN" sz="2400" b="1">
                <a:ln cap="sq">
                  <a:solidFill>
                    <a:prstClr val="black"/>
                  </a:solidFill>
                  <a:bevel/>
                </a:ln>
                <a:solidFill>
                  <a:srgbClr val="5B9BD5">
                    <a:lumMod val="50000"/>
                  </a:srgbClr>
                </a:solidFill>
                <a:effectLst>
                  <a:outerShdw blurRad="50800" dist="38100" algn="l" rotWithShape="0">
                    <a:prstClr val="white">
                      <a:lumMod val="75000"/>
                      <a:alpha val="40000"/>
                    </a:prstClr>
                  </a:outerShdw>
                </a:effectLst>
                <a:latin typeface="Times New Roman" panose="02020603050405020304" pitchFamily="18" charset="0"/>
                <a:ea typeface="+mj-ea"/>
                <a:cs typeface="Times New Roman" panose="02020603050405020304" pitchFamily="18" charset="0"/>
              </a:rPr>
              <a:t>Results – ILDAS vs Gauge</a:t>
            </a:r>
            <a:endParaRPr lang="en-IN" dirty="0"/>
          </a:p>
        </p:txBody>
      </p:sp>
      <p:pic>
        <p:nvPicPr>
          <p:cNvPr id="3" name="Picture 2" descr="A map of the continent with different colored dots&#10;&#10;Description automatically generated">
            <a:extLst>
              <a:ext uri="{FF2B5EF4-FFF2-40B4-BE49-F238E27FC236}">
                <a16:creationId xmlns:a16="http://schemas.microsoft.com/office/drawing/2014/main" id="{26BCF8B9-6AB8-FED7-DED9-39475FABC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955" y="561032"/>
            <a:ext cx="6966369" cy="2953407"/>
          </a:xfrm>
          <a:prstGeom prst="rect">
            <a:avLst/>
          </a:prstGeom>
        </p:spPr>
      </p:pic>
      <p:pic>
        <p:nvPicPr>
          <p:cNvPr id="10" name="Picture 9" descr="A map of the continent with different colored dots&#10;&#10;Description automatically generated">
            <a:extLst>
              <a:ext uri="{FF2B5EF4-FFF2-40B4-BE49-F238E27FC236}">
                <a16:creationId xmlns:a16="http://schemas.microsoft.com/office/drawing/2014/main" id="{000DD466-E0D8-89AF-F461-0987D3B8C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954" y="3607654"/>
            <a:ext cx="6782645" cy="2875516"/>
          </a:xfrm>
          <a:prstGeom prst="rect">
            <a:avLst/>
          </a:prstGeom>
        </p:spPr>
      </p:pic>
    </p:spTree>
    <p:extLst>
      <p:ext uri="{BB962C8B-B14F-4D97-AF65-F5344CB8AC3E}">
        <p14:creationId xmlns:p14="http://schemas.microsoft.com/office/powerpoint/2010/main" val="191556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37</a:t>
            </a:fld>
            <a:endParaRPr lang="en-US" dirty="0"/>
          </a:p>
        </p:txBody>
      </p:sp>
      <p:sp>
        <p:nvSpPr>
          <p:cNvPr id="8" name="TextBox 7">
            <a:extLst>
              <a:ext uri="{FF2B5EF4-FFF2-40B4-BE49-F238E27FC236}">
                <a16:creationId xmlns:a16="http://schemas.microsoft.com/office/drawing/2014/main" id="{833CE354-C72F-1F70-22C4-37C8B815DF1A}"/>
              </a:ext>
            </a:extLst>
          </p:cNvPr>
          <p:cNvSpPr txBox="1"/>
          <p:nvPr/>
        </p:nvSpPr>
        <p:spPr>
          <a:xfrm>
            <a:off x="0" y="99367"/>
            <a:ext cx="8998526" cy="461665"/>
          </a:xfrm>
          <a:prstGeom prst="rect">
            <a:avLst/>
          </a:prstGeom>
          <a:noFill/>
        </p:spPr>
        <p:txBody>
          <a:bodyPr wrap="square">
            <a:spAutoFit/>
          </a:bodyPr>
          <a:lstStyle/>
          <a:p>
            <a:r>
              <a:rPr lang="en-IN" sz="2400" b="1" dirty="0">
                <a:ln cap="sq">
                  <a:solidFill>
                    <a:prstClr val="black"/>
                  </a:solidFill>
                  <a:bevel/>
                </a:ln>
                <a:solidFill>
                  <a:srgbClr val="5B9BD5">
                    <a:lumMod val="50000"/>
                  </a:srgbClr>
                </a:solidFill>
                <a:effectLst>
                  <a:outerShdw blurRad="50800" dist="38100" algn="l" rotWithShape="0">
                    <a:prstClr val="white">
                      <a:lumMod val="75000"/>
                      <a:alpha val="40000"/>
                    </a:prstClr>
                  </a:outerShdw>
                </a:effectLst>
                <a:latin typeface="Times New Roman" panose="02020603050405020304" pitchFamily="18" charset="0"/>
                <a:ea typeface="+mj-ea"/>
                <a:cs typeface="Times New Roman" panose="02020603050405020304" pitchFamily="18" charset="0"/>
              </a:rPr>
              <a:t>Results – Streamflow GIFS (40 station of higher correlation)</a:t>
            </a:r>
            <a:endParaRPr lang="en-IN" dirty="0"/>
          </a:p>
        </p:txBody>
      </p:sp>
      <p:pic>
        <p:nvPicPr>
          <p:cNvPr id="3" name="Picture 2" descr="A barcode with red and green lines&#10;&#10;Description automatically generated">
            <a:extLst>
              <a:ext uri="{FF2B5EF4-FFF2-40B4-BE49-F238E27FC236}">
                <a16:creationId xmlns:a16="http://schemas.microsoft.com/office/drawing/2014/main" id="{30BDD3C6-2A8F-A8CB-D1E5-74E482FFC1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82" y="719465"/>
            <a:ext cx="9871364" cy="5419069"/>
          </a:xfrm>
          <a:prstGeom prst="rect">
            <a:avLst/>
          </a:prstGeom>
        </p:spPr>
      </p:pic>
    </p:spTree>
    <p:extLst>
      <p:ext uri="{BB962C8B-B14F-4D97-AF65-F5344CB8AC3E}">
        <p14:creationId xmlns:p14="http://schemas.microsoft.com/office/powerpoint/2010/main" val="684120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38</a:t>
            </a:fld>
            <a:endParaRPr lang="en-US" dirty="0"/>
          </a:p>
        </p:txBody>
      </p:sp>
      <p:sp>
        <p:nvSpPr>
          <p:cNvPr id="8" name="TextBox 7">
            <a:extLst>
              <a:ext uri="{FF2B5EF4-FFF2-40B4-BE49-F238E27FC236}">
                <a16:creationId xmlns:a16="http://schemas.microsoft.com/office/drawing/2014/main" id="{833CE354-C72F-1F70-22C4-37C8B815DF1A}"/>
              </a:ext>
            </a:extLst>
          </p:cNvPr>
          <p:cNvSpPr txBox="1"/>
          <p:nvPr/>
        </p:nvSpPr>
        <p:spPr>
          <a:xfrm>
            <a:off x="0" y="99367"/>
            <a:ext cx="8998526" cy="461665"/>
          </a:xfrm>
          <a:prstGeom prst="rect">
            <a:avLst/>
          </a:prstGeom>
          <a:noFill/>
        </p:spPr>
        <p:txBody>
          <a:bodyPr wrap="square">
            <a:spAutoFit/>
          </a:bodyPr>
          <a:lstStyle/>
          <a:p>
            <a:r>
              <a:rPr lang="en-IN" sz="2400" b="1" dirty="0">
                <a:ln cap="sq">
                  <a:solidFill>
                    <a:prstClr val="black"/>
                  </a:solidFill>
                  <a:bevel/>
                </a:ln>
                <a:solidFill>
                  <a:srgbClr val="5B9BD5">
                    <a:lumMod val="50000"/>
                  </a:srgbClr>
                </a:solidFill>
                <a:effectLst>
                  <a:outerShdw blurRad="50800" dist="38100" algn="l" rotWithShape="0">
                    <a:prstClr val="white">
                      <a:lumMod val="75000"/>
                      <a:alpha val="40000"/>
                    </a:prstClr>
                  </a:outerShdw>
                </a:effectLst>
                <a:latin typeface="Times New Roman" panose="02020603050405020304" pitchFamily="18" charset="0"/>
                <a:ea typeface="+mj-ea"/>
                <a:cs typeface="Times New Roman" panose="02020603050405020304" pitchFamily="18" charset="0"/>
              </a:rPr>
              <a:t>Results – </a:t>
            </a:r>
            <a:r>
              <a:rPr lang="en-IN" sz="2400" b="1">
                <a:ln cap="sq">
                  <a:solidFill>
                    <a:prstClr val="black"/>
                  </a:solidFill>
                  <a:bevel/>
                </a:ln>
                <a:solidFill>
                  <a:srgbClr val="5B9BD5">
                    <a:lumMod val="50000"/>
                  </a:srgbClr>
                </a:solidFill>
                <a:effectLst>
                  <a:outerShdw blurRad="50800" dist="38100" algn="l" rotWithShape="0">
                    <a:prstClr val="white">
                      <a:lumMod val="75000"/>
                      <a:alpha val="40000"/>
                    </a:prstClr>
                  </a:outerShdw>
                </a:effectLst>
                <a:latin typeface="Times New Roman" panose="02020603050405020304" pitchFamily="18" charset="0"/>
                <a:ea typeface="+mj-ea"/>
                <a:cs typeface="Times New Roman" panose="02020603050405020304" pitchFamily="18" charset="0"/>
              </a:rPr>
              <a:t>Flood flow </a:t>
            </a:r>
            <a:r>
              <a:rPr lang="en-IN" sz="2400" b="1" dirty="0">
                <a:ln cap="sq">
                  <a:solidFill>
                    <a:prstClr val="black"/>
                  </a:solidFill>
                  <a:bevel/>
                </a:ln>
                <a:solidFill>
                  <a:srgbClr val="5B9BD5">
                    <a:lumMod val="50000"/>
                  </a:srgbClr>
                </a:solidFill>
                <a:effectLst>
                  <a:outerShdw blurRad="50800" dist="38100" algn="l" rotWithShape="0">
                    <a:prstClr val="white">
                      <a:lumMod val="75000"/>
                      <a:alpha val="40000"/>
                    </a:prstClr>
                  </a:outerShdw>
                </a:effectLst>
                <a:latin typeface="Times New Roman" panose="02020603050405020304" pitchFamily="18" charset="0"/>
                <a:ea typeface="+mj-ea"/>
                <a:cs typeface="Times New Roman" panose="02020603050405020304" pitchFamily="18" charset="0"/>
              </a:rPr>
              <a:t>GIFS (40 station of higher correlation</a:t>
            </a:r>
            <a:endParaRPr lang="en-IN" dirty="0"/>
          </a:p>
        </p:txBody>
      </p:sp>
      <p:pic>
        <p:nvPicPr>
          <p:cNvPr id="3" name="Picture 2" descr="A graph with a map and a number of other countries/regions&#10;&#10;Description automatically generated with medium confidence">
            <a:extLst>
              <a:ext uri="{FF2B5EF4-FFF2-40B4-BE49-F238E27FC236}">
                <a16:creationId xmlns:a16="http://schemas.microsoft.com/office/drawing/2014/main" id="{68688745-BBA0-BE5C-5603-D50EC56D7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91" y="823912"/>
            <a:ext cx="9610725" cy="5210175"/>
          </a:xfrm>
          <a:prstGeom prst="rect">
            <a:avLst/>
          </a:prstGeom>
        </p:spPr>
      </p:pic>
    </p:spTree>
    <p:extLst>
      <p:ext uri="{BB962C8B-B14F-4D97-AF65-F5344CB8AC3E}">
        <p14:creationId xmlns:p14="http://schemas.microsoft.com/office/powerpoint/2010/main" val="2096676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9F441-8AF9-DC3C-580E-E940B199F46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FD1726-E178-B80A-A064-589A8C04701E}"/>
              </a:ext>
            </a:extLst>
          </p:cNvPr>
          <p:cNvSpPr>
            <a:spLocks noGrp="1"/>
          </p:cNvSpPr>
          <p:nvPr>
            <p:ph type="sldNum" sz="quarter" idx="12"/>
          </p:nvPr>
        </p:nvSpPr>
        <p:spPr/>
        <p:txBody>
          <a:bodyPr/>
          <a:lstStyle/>
          <a:p>
            <a:fld id="{1EF9052F-D4DD-D145-84E4-8EC3C66C4C00}" type="slidenum">
              <a:rPr lang="en-US" smtClean="0"/>
              <a:t>39</a:t>
            </a:fld>
            <a:endParaRPr lang="en-US" dirty="0"/>
          </a:p>
        </p:txBody>
      </p:sp>
      <p:sp>
        <p:nvSpPr>
          <p:cNvPr id="8" name="TextBox 7">
            <a:extLst>
              <a:ext uri="{FF2B5EF4-FFF2-40B4-BE49-F238E27FC236}">
                <a16:creationId xmlns:a16="http://schemas.microsoft.com/office/drawing/2014/main" id="{33FB6F6C-8FFA-1EAA-780E-7F1D6D0BD4AA}"/>
              </a:ext>
            </a:extLst>
          </p:cNvPr>
          <p:cNvSpPr txBox="1"/>
          <p:nvPr/>
        </p:nvSpPr>
        <p:spPr>
          <a:xfrm>
            <a:off x="0" y="99367"/>
            <a:ext cx="8998526" cy="461665"/>
          </a:xfrm>
          <a:prstGeom prst="rect">
            <a:avLst/>
          </a:prstGeom>
          <a:noFill/>
        </p:spPr>
        <p:txBody>
          <a:bodyPr wrap="square">
            <a:spAutoFit/>
          </a:bodyPr>
          <a:lstStyle/>
          <a:p>
            <a:r>
              <a:rPr lang="en-IN" sz="2400" b="1" dirty="0">
                <a:ln cap="sq">
                  <a:solidFill>
                    <a:prstClr val="black"/>
                  </a:solidFill>
                  <a:bevel/>
                </a:ln>
                <a:solidFill>
                  <a:srgbClr val="5B9BD5">
                    <a:lumMod val="50000"/>
                  </a:srgbClr>
                </a:solidFill>
                <a:effectLst>
                  <a:outerShdw blurRad="50800" dist="38100" algn="l" rotWithShape="0">
                    <a:prstClr val="white">
                      <a:lumMod val="75000"/>
                      <a:alpha val="40000"/>
                    </a:prstClr>
                  </a:outerShdw>
                </a:effectLst>
                <a:latin typeface="Times New Roman" panose="02020603050405020304" pitchFamily="18" charset="0"/>
                <a:ea typeface="+mj-ea"/>
                <a:cs typeface="Times New Roman" panose="02020603050405020304" pitchFamily="18" charset="0"/>
              </a:rPr>
              <a:t>Results – </a:t>
            </a:r>
            <a:r>
              <a:rPr lang="en-IN" sz="2400" b="1">
                <a:ln cap="sq">
                  <a:solidFill>
                    <a:prstClr val="black"/>
                  </a:solidFill>
                  <a:bevel/>
                </a:ln>
                <a:solidFill>
                  <a:srgbClr val="5B9BD5">
                    <a:lumMod val="50000"/>
                  </a:srgbClr>
                </a:solidFill>
                <a:effectLst>
                  <a:outerShdw blurRad="50800" dist="38100" algn="l" rotWithShape="0">
                    <a:prstClr val="white">
                      <a:lumMod val="75000"/>
                      <a:alpha val="40000"/>
                    </a:prstClr>
                  </a:outerShdw>
                </a:effectLst>
                <a:latin typeface="Times New Roman" panose="02020603050405020304" pitchFamily="18" charset="0"/>
                <a:ea typeface="+mj-ea"/>
                <a:cs typeface="Times New Roman" panose="02020603050405020304" pitchFamily="18" charset="0"/>
              </a:rPr>
              <a:t>Flood flow </a:t>
            </a:r>
            <a:r>
              <a:rPr lang="en-IN" sz="2400" b="1" dirty="0">
                <a:ln cap="sq">
                  <a:solidFill>
                    <a:prstClr val="black"/>
                  </a:solidFill>
                  <a:bevel/>
                </a:ln>
                <a:solidFill>
                  <a:srgbClr val="5B9BD5">
                    <a:lumMod val="50000"/>
                  </a:srgbClr>
                </a:solidFill>
                <a:effectLst>
                  <a:outerShdw blurRad="50800" dist="38100" algn="l" rotWithShape="0">
                    <a:prstClr val="white">
                      <a:lumMod val="75000"/>
                      <a:alpha val="40000"/>
                    </a:prstClr>
                  </a:outerShdw>
                </a:effectLst>
                <a:latin typeface="Times New Roman" panose="02020603050405020304" pitchFamily="18" charset="0"/>
                <a:ea typeface="+mj-ea"/>
                <a:cs typeface="Times New Roman" panose="02020603050405020304" pitchFamily="18" charset="0"/>
              </a:rPr>
              <a:t>GIFS (40 station of higher correlation</a:t>
            </a:r>
            <a:endParaRPr lang="en-IN" dirty="0"/>
          </a:p>
        </p:txBody>
      </p:sp>
      <p:pic>
        <p:nvPicPr>
          <p:cNvPr id="5" name="Picture 4" descr="A map of india with blue dots and red lines&#10;&#10;Description automatically generated">
            <a:extLst>
              <a:ext uri="{FF2B5EF4-FFF2-40B4-BE49-F238E27FC236}">
                <a16:creationId xmlns:a16="http://schemas.microsoft.com/office/drawing/2014/main" id="{0D97C51A-6CA3-6E1F-CA10-3D00BC908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769" y="808711"/>
            <a:ext cx="4927305" cy="5912766"/>
          </a:xfrm>
          <a:prstGeom prst="rect">
            <a:avLst/>
          </a:prstGeom>
        </p:spPr>
      </p:pic>
    </p:spTree>
    <p:extLst>
      <p:ext uri="{BB962C8B-B14F-4D97-AF65-F5344CB8AC3E}">
        <p14:creationId xmlns:p14="http://schemas.microsoft.com/office/powerpoint/2010/main" val="409046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605664-CD88-9E13-64F9-E0C3F8B9C9C4}"/>
              </a:ext>
            </a:extLst>
          </p:cNvPr>
          <p:cNvSpPr>
            <a:spLocks noGrp="1"/>
          </p:cNvSpPr>
          <p:nvPr>
            <p:ph type="sldNum" sz="quarter" idx="12"/>
          </p:nvPr>
        </p:nvSpPr>
        <p:spPr/>
        <p:txBody>
          <a:bodyPr/>
          <a:lstStyle/>
          <a:p>
            <a:fld id="{1EF9052F-D4DD-D145-84E4-8EC3C66C4C00}" type="slidenum">
              <a:rPr lang="en-US" smtClean="0"/>
              <a:t>4</a:t>
            </a:fld>
            <a:endParaRPr lang="en-US"/>
          </a:p>
        </p:txBody>
      </p:sp>
      <p:sp>
        <p:nvSpPr>
          <p:cNvPr id="11" name="TextBox 10">
            <a:extLst>
              <a:ext uri="{FF2B5EF4-FFF2-40B4-BE49-F238E27FC236}">
                <a16:creationId xmlns:a16="http://schemas.microsoft.com/office/drawing/2014/main" id="{D19A01DF-9FC2-23E6-345B-41E141C55FC7}"/>
              </a:ext>
            </a:extLst>
          </p:cNvPr>
          <p:cNvSpPr txBox="1"/>
          <p:nvPr/>
        </p:nvSpPr>
        <p:spPr>
          <a:xfrm>
            <a:off x="572934" y="3288382"/>
            <a:ext cx="1136227" cy="510778"/>
          </a:xfrm>
          <a:prstGeom prst="roundRect">
            <a:avLst/>
          </a:prstGeom>
          <a:solidFill>
            <a:srgbClr val="0B3C91"/>
          </a:solidFill>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lgn="just">
              <a:buNone/>
            </a:pPr>
            <a:r>
              <a:rPr lang="en-US" sz="1200" b="1" dirty="0"/>
              <a:t>Streamflow variability</a:t>
            </a:r>
          </a:p>
        </p:txBody>
      </p:sp>
      <p:sp>
        <p:nvSpPr>
          <p:cNvPr id="12" name="TextBox 11">
            <a:extLst>
              <a:ext uri="{FF2B5EF4-FFF2-40B4-BE49-F238E27FC236}">
                <a16:creationId xmlns:a16="http://schemas.microsoft.com/office/drawing/2014/main" id="{65A9C2D9-C65E-3252-586A-EECBB032AAAA}"/>
              </a:ext>
            </a:extLst>
          </p:cNvPr>
          <p:cNvSpPr txBox="1"/>
          <p:nvPr/>
        </p:nvSpPr>
        <p:spPr>
          <a:xfrm>
            <a:off x="3203518" y="2256372"/>
            <a:ext cx="1126025" cy="306467"/>
          </a:xfrm>
          <a:prstGeom prst="round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lgn="just">
              <a:buNone/>
            </a:pPr>
            <a:r>
              <a:rPr lang="en-US" sz="1200" b="1" dirty="0">
                <a:solidFill>
                  <a:schemeClr val="tx1"/>
                </a:solidFill>
              </a:rPr>
              <a:t>Atmosphere</a:t>
            </a:r>
          </a:p>
        </p:txBody>
      </p:sp>
      <p:sp>
        <p:nvSpPr>
          <p:cNvPr id="17" name="TextBox 16">
            <a:extLst>
              <a:ext uri="{FF2B5EF4-FFF2-40B4-BE49-F238E27FC236}">
                <a16:creationId xmlns:a16="http://schemas.microsoft.com/office/drawing/2014/main" id="{C45FA534-9104-02B4-5F80-754045AE50F1}"/>
              </a:ext>
            </a:extLst>
          </p:cNvPr>
          <p:cNvSpPr txBox="1"/>
          <p:nvPr/>
        </p:nvSpPr>
        <p:spPr>
          <a:xfrm>
            <a:off x="3203518" y="4162646"/>
            <a:ext cx="1126024" cy="306467"/>
          </a:xfrm>
          <a:prstGeom prst="round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lgn="ctr">
              <a:buNone/>
            </a:pPr>
            <a:r>
              <a:rPr lang="en-US" sz="1200" b="1" dirty="0">
                <a:solidFill>
                  <a:schemeClr val="tx1"/>
                </a:solidFill>
              </a:rPr>
              <a:t>Land</a:t>
            </a:r>
          </a:p>
        </p:txBody>
      </p:sp>
      <p:cxnSp>
        <p:nvCxnSpPr>
          <p:cNvPr id="29" name="Connector: Elbow 28">
            <a:extLst>
              <a:ext uri="{FF2B5EF4-FFF2-40B4-BE49-F238E27FC236}">
                <a16:creationId xmlns:a16="http://schemas.microsoft.com/office/drawing/2014/main" id="{1E382B9E-10CC-B840-60BA-25DB1C4FC974}"/>
              </a:ext>
            </a:extLst>
          </p:cNvPr>
          <p:cNvCxnSpPr>
            <a:cxnSpLocks/>
            <a:stCxn id="12" idx="1"/>
            <a:endCxn id="11" idx="3"/>
          </p:cNvCxnSpPr>
          <p:nvPr/>
        </p:nvCxnSpPr>
        <p:spPr>
          <a:xfrm rot="10800000" flipV="1">
            <a:off x="1709162" y="2409605"/>
            <a:ext cx="1494357" cy="11341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or: Elbow 29">
            <a:extLst>
              <a:ext uri="{FF2B5EF4-FFF2-40B4-BE49-F238E27FC236}">
                <a16:creationId xmlns:a16="http://schemas.microsoft.com/office/drawing/2014/main" id="{1C8C387A-90F4-8FC0-25BF-833171C4736C}"/>
              </a:ext>
            </a:extLst>
          </p:cNvPr>
          <p:cNvCxnSpPr>
            <a:cxnSpLocks/>
            <a:stCxn id="50" idx="1"/>
            <a:endCxn id="17" idx="3"/>
          </p:cNvCxnSpPr>
          <p:nvPr/>
        </p:nvCxnSpPr>
        <p:spPr>
          <a:xfrm rot="10800000" flipV="1">
            <a:off x="4329543" y="4315878"/>
            <a:ext cx="531297"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9E6F9643-6593-9682-C17D-89ED123E2373}"/>
              </a:ext>
            </a:extLst>
          </p:cNvPr>
          <p:cNvSpPr txBox="1"/>
          <p:nvPr/>
        </p:nvSpPr>
        <p:spPr>
          <a:xfrm>
            <a:off x="4860839" y="4060490"/>
            <a:ext cx="1395198" cy="510778"/>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buNone/>
            </a:pPr>
            <a:r>
              <a:rPr lang="en-US" sz="1200" b="1" dirty="0"/>
              <a:t>Alters water budget</a:t>
            </a:r>
          </a:p>
        </p:txBody>
      </p:sp>
      <p:sp>
        <p:nvSpPr>
          <p:cNvPr id="51" name="TextBox 50">
            <a:extLst>
              <a:ext uri="{FF2B5EF4-FFF2-40B4-BE49-F238E27FC236}">
                <a16:creationId xmlns:a16="http://schemas.microsoft.com/office/drawing/2014/main" id="{AA16BD30-005C-5873-49B6-1EB5F30F04CE}"/>
              </a:ext>
            </a:extLst>
          </p:cNvPr>
          <p:cNvSpPr txBox="1"/>
          <p:nvPr/>
        </p:nvSpPr>
        <p:spPr>
          <a:xfrm>
            <a:off x="9114688" y="2159339"/>
            <a:ext cx="1534987" cy="306467"/>
          </a:xfrm>
          <a:prstGeom prst="roundRect">
            <a:avLst/>
          </a:prstGeom>
          <a:solidFill>
            <a:schemeClr val="accent1"/>
          </a:solid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lgn="just">
              <a:buNone/>
            </a:pPr>
            <a:r>
              <a:rPr lang="en-US" sz="1200" b="1" dirty="0"/>
              <a:t>Climate variability</a:t>
            </a:r>
          </a:p>
        </p:txBody>
      </p:sp>
      <p:sp>
        <p:nvSpPr>
          <p:cNvPr id="52" name="TextBox 51">
            <a:extLst>
              <a:ext uri="{FF2B5EF4-FFF2-40B4-BE49-F238E27FC236}">
                <a16:creationId xmlns:a16="http://schemas.microsoft.com/office/drawing/2014/main" id="{8E1548AE-865C-7C18-1F00-B215CDEBD548}"/>
              </a:ext>
            </a:extLst>
          </p:cNvPr>
          <p:cNvSpPr txBox="1"/>
          <p:nvPr/>
        </p:nvSpPr>
        <p:spPr>
          <a:xfrm>
            <a:off x="9114688" y="3149896"/>
            <a:ext cx="1479841" cy="306467"/>
          </a:xfrm>
          <a:prstGeom prst="roundRect">
            <a:avLst/>
          </a:prstGeom>
          <a:solidFill>
            <a:schemeClr val="accent1"/>
          </a:solid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lgn="just">
              <a:buNone/>
            </a:pPr>
            <a:r>
              <a:rPr lang="en-US" sz="1200" b="1" dirty="0"/>
              <a:t>Climate change</a:t>
            </a:r>
          </a:p>
        </p:txBody>
      </p:sp>
      <p:sp>
        <p:nvSpPr>
          <p:cNvPr id="53" name="TextBox 52">
            <a:extLst>
              <a:ext uri="{FF2B5EF4-FFF2-40B4-BE49-F238E27FC236}">
                <a16:creationId xmlns:a16="http://schemas.microsoft.com/office/drawing/2014/main" id="{9C07EBE2-7FF5-5EDE-DA43-B394D1E83560}"/>
              </a:ext>
            </a:extLst>
          </p:cNvPr>
          <p:cNvSpPr txBox="1"/>
          <p:nvPr/>
        </p:nvSpPr>
        <p:spPr>
          <a:xfrm>
            <a:off x="4813556" y="3047741"/>
            <a:ext cx="1442481" cy="510778"/>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buNone/>
            </a:pPr>
            <a:r>
              <a:rPr lang="en-US" sz="1200" b="1" dirty="0"/>
              <a:t>Alters energy partition</a:t>
            </a:r>
          </a:p>
        </p:txBody>
      </p:sp>
      <p:cxnSp>
        <p:nvCxnSpPr>
          <p:cNvPr id="56" name="Connector: Elbow 55">
            <a:extLst>
              <a:ext uri="{FF2B5EF4-FFF2-40B4-BE49-F238E27FC236}">
                <a16:creationId xmlns:a16="http://schemas.microsoft.com/office/drawing/2014/main" id="{835A1732-BAD9-332B-0BC7-910516A4338A}"/>
              </a:ext>
            </a:extLst>
          </p:cNvPr>
          <p:cNvCxnSpPr>
            <a:cxnSpLocks/>
            <a:stCxn id="17" idx="1"/>
            <a:endCxn id="11" idx="3"/>
          </p:cNvCxnSpPr>
          <p:nvPr/>
        </p:nvCxnSpPr>
        <p:spPr>
          <a:xfrm rot="10800000">
            <a:off x="1709162" y="3543772"/>
            <a:ext cx="1494357" cy="77210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390C5E26-EE13-6ABF-02E7-076F3FDFBD5C}"/>
              </a:ext>
            </a:extLst>
          </p:cNvPr>
          <p:cNvCxnSpPr>
            <a:cxnSpLocks/>
            <a:stCxn id="53" idx="1"/>
            <a:endCxn id="12" idx="3"/>
          </p:cNvCxnSpPr>
          <p:nvPr/>
        </p:nvCxnSpPr>
        <p:spPr>
          <a:xfrm rot="10800000">
            <a:off x="4329544" y="2409606"/>
            <a:ext cx="484013" cy="89352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15CE8452-D561-F187-FB39-A4D86F739A3C}"/>
              </a:ext>
            </a:extLst>
          </p:cNvPr>
          <p:cNvCxnSpPr>
            <a:cxnSpLocks/>
            <a:stCxn id="52" idx="1"/>
            <a:endCxn id="213" idx="3"/>
          </p:cNvCxnSpPr>
          <p:nvPr/>
        </p:nvCxnSpPr>
        <p:spPr>
          <a:xfrm rot="10800000" flipV="1">
            <a:off x="8536384" y="3303130"/>
            <a:ext cx="578305" cy="1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40422D09-46D2-68EF-20EB-0A9018E3CBCF}"/>
              </a:ext>
            </a:extLst>
          </p:cNvPr>
          <p:cNvSpPr txBox="1"/>
          <p:nvPr/>
        </p:nvSpPr>
        <p:spPr>
          <a:xfrm>
            <a:off x="9114688" y="4558580"/>
            <a:ext cx="1534987" cy="306467"/>
          </a:xfrm>
          <a:prstGeom prst="roundRect">
            <a:avLst/>
          </a:prstGeom>
          <a:solidFill>
            <a:schemeClr val="accent1"/>
          </a:solid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lgn="just">
              <a:buNone/>
            </a:pPr>
            <a:r>
              <a:rPr lang="en-US" sz="1200" b="1" dirty="0"/>
              <a:t>Human activity</a:t>
            </a:r>
          </a:p>
        </p:txBody>
      </p:sp>
      <p:cxnSp>
        <p:nvCxnSpPr>
          <p:cNvPr id="80" name="Connector: Elbow 79">
            <a:extLst>
              <a:ext uri="{FF2B5EF4-FFF2-40B4-BE49-F238E27FC236}">
                <a16:creationId xmlns:a16="http://schemas.microsoft.com/office/drawing/2014/main" id="{1856896F-574D-BEFF-59CE-E6D29B4F4858}"/>
              </a:ext>
            </a:extLst>
          </p:cNvPr>
          <p:cNvCxnSpPr>
            <a:cxnSpLocks/>
            <a:stCxn id="78" idx="1"/>
            <a:endCxn id="156" idx="3"/>
          </p:cNvCxnSpPr>
          <p:nvPr/>
        </p:nvCxnSpPr>
        <p:spPr>
          <a:xfrm rot="10800000">
            <a:off x="8538530" y="4315878"/>
            <a:ext cx="576158" cy="3959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0" name="Connector: Elbow 89">
            <a:extLst>
              <a:ext uri="{FF2B5EF4-FFF2-40B4-BE49-F238E27FC236}">
                <a16:creationId xmlns:a16="http://schemas.microsoft.com/office/drawing/2014/main" id="{59102137-49C4-2D5B-A527-7880DE56F3E0}"/>
              </a:ext>
            </a:extLst>
          </p:cNvPr>
          <p:cNvCxnSpPr>
            <a:cxnSpLocks/>
            <a:stCxn id="218" idx="1"/>
            <a:endCxn id="277" idx="3"/>
          </p:cNvCxnSpPr>
          <p:nvPr/>
        </p:nvCxnSpPr>
        <p:spPr>
          <a:xfrm rot="10800000" flipV="1">
            <a:off x="6259581" y="2314364"/>
            <a:ext cx="584112" cy="189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id="{BB58181E-D19F-9ABF-652C-0C12611BFC40}"/>
              </a:ext>
            </a:extLst>
          </p:cNvPr>
          <p:cNvSpPr txBox="1"/>
          <p:nvPr/>
        </p:nvSpPr>
        <p:spPr>
          <a:xfrm>
            <a:off x="3110344" y="4626745"/>
            <a:ext cx="1277088" cy="492443"/>
          </a:xfrm>
          <a:prstGeom prst="rect">
            <a:avLst/>
          </a:prstGeom>
          <a:solidFill>
            <a:schemeClr val="tx2">
              <a:lumMod val="20000"/>
              <a:lumOff val="80000"/>
            </a:schemeClr>
          </a:solidFill>
          <a:ln>
            <a:solidFill>
              <a:schemeClr val="tx1"/>
            </a:solidFill>
            <a:prstDash val="dash"/>
          </a:ln>
          <a:effectLst>
            <a:outerShdw blurRad="50800" dist="38100" dir="2700000" algn="tl" rotWithShape="0">
              <a:prstClr val="black">
                <a:alpha val="40000"/>
              </a:prstClr>
            </a:outerShdw>
          </a:effectLst>
        </p:spPr>
        <p:txBody>
          <a:bodyPr wrap="square" lIns="90000"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algn="just"/>
            <a:r>
              <a:rPr lang="en-US" sz="1050" b="1" dirty="0">
                <a:solidFill>
                  <a:schemeClr val="tx1"/>
                </a:solidFill>
              </a:rPr>
              <a:t>Soil</a:t>
            </a:r>
          </a:p>
          <a:p>
            <a:pPr algn="just"/>
            <a:r>
              <a:rPr lang="en-US" sz="1050" b="1" dirty="0">
                <a:solidFill>
                  <a:schemeClr val="tx1"/>
                </a:solidFill>
              </a:rPr>
              <a:t>Geology</a:t>
            </a:r>
          </a:p>
        </p:txBody>
      </p:sp>
      <p:sp>
        <p:nvSpPr>
          <p:cNvPr id="117" name="TextBox 116">
            <a:extLst>
              <a:ext uri="{FF2B5EF4-FFF2-40B4-BE49-F238E27FC236}">
                <a16:creationId xmlns:a16="http://schemas.microsoft.com/office/drawing/2014/main" id="{299B6313-B192-DB35-D842-5F053A1DBBB6}"/>
              </a:ext>
            </a:extLst>
          </p:cNvPr>
          <p:cNvSpPr txBox="1"/>
          <p:nvPr/>
        </p:nvSpPr>
        <p:spPr>
          <a:xfrm>
            <a:off x="3086135" y="1152083"/>
            <a:ext cx="1534987" cy="730969"/>
          </a:xfrm>
          <a:prstGeom prst="rect">
            <a:avLst/>
          </a:prstGeom>
          <a:solidFill>
            <a:schemeClr val="tx2">
              <a:lumMod val="20000"/>
              <a:lumOff val="80000"/>
            </a:schemeClr>
          </a:solidFill>
          <a:ln>
            <a:solidFill>
              <a:schemeClr val="tx1"/>
            </a:solidFill>
            <a:prstDash val="dash"/>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algn="just"/>
            <a:r>
              <a:rPr lang="en-US" sz="1050" b="1" dirty="0">
                <a:solidFill>
                  <a:schemeClr val="tx1"/>
                </a:solidFill>
              </a:rPr>
              <a:t>Precipitation</a:t>
            </a:r>
          </a:p>
          <a:p>
            <a:pPr algn="just"/>
            <a:r>
              <a:rPr lang="en-US" sz="1050" b="1" dirty="0">
                <a:solidFill>
                  <a:schemeClr val="tx1"/>
                </a:solidFill>
              </a:rPr>
              <a:t>Temperature</a:t>
            </a:r>
          </a:p>
          <a:p>
            <a:pPr algn="just"/>
            <a:r>
              <a:rPr lang="en-US" sz="1050" b="1" dirty="0">
                <a:solidFill>
                  <a:schemeClr val="tx1"/>
                </a:solidFill>
              </a:rPr>
              <a:t>Solar radiation</a:t>
            </a:r>
          </a:p>
        </p:txBody>
      </p:sp>
      <p:cxnSp>
        <p:nvCxnSpPr>
          <p:cNvPr id="118" name="Connector: Elbow 117">
            <a:extLst>
              <a:ext uri="{FF2B5EF4-FFF2-40B4-BE49-F238E27FC236}">
                <a16:creationId xmlns:a16="http://schemas.microsoft.com/office/drawing/2014/main" id="{256AAA1D-222F-2505-0BA2-5BE6B8F2AFCC}"/>
              </a:ext>
            </a:extLst>
          </p:cNvPr>
          <p:cNvCxnSpPr>
            <a:cxnSpLocks/>
            <a:stCxn id="121" idx="1"/>
            <a:endCxn id="50" idx="2"/>
          </p:cNvCxnSpPr>
          <p:nvPr/>
        </p:nvCxnSpPr>
        <p:spPr>
          <a:xfrm rot="10800000">
            <a:off x="5558439" y="4571268"/>
            <a:ext cx="1285255" cy="7011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BB0FA9CD-CB12-9983-BBE9-8795E1883464}"/>
              </a:ext>
            </a:extLst>
          </p:cNvPr>
          <p:cNvSpPr txBox="1"/>
          <p:nvPr/>
        </p:nvSpPr>
        <p:spPr>
          <a:xfrm>
            <a:off x="6843693" y="5119188"/>
            <a:ext cx="1706336" cy="306467"/>
          </a:xfrm>
          <a:prstGeom prst="round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lgn="just">
              <a:buNone/>
            </a:pPr>
            <a:r>
              <a:rPr lang="en-US" sz="1200" b="1" dirty="0">
                <a:solidFill>
                  <a:schemeClr val="tx1"/>
                </a:solidFill>
              </a:rPr>
              <a:t>Water consumption</a:t>
            </a:r>
          </a:p>
        </p:txBody>
      </p:sp>
      <p:cxnSp>
        <p:nvCxnSpPr>
          <p:cNvPr id="125" name="Connector: Elbow 124">
            <a:extLst>
              <a:ext uri="{FF2B5EF4-FFF2-40B4-BE49-F238E27FC236}">
                <a16:creationId xmlns:a16="http://schemas.microsoft.com/office/drawing/2014/main" id="{319A0F53-D449-1D68-751B-1409BA4BEE77}"/>
              </a:ext>
            </a:extLst>
          </p:cNvPr>
          <p:cNvCxnSpPr>
            <a:cxnSpLocks/>
            <a:stCxn id="78" idx="1"/>
            <a:endCxn id="121" idx="3"/>
          </p:cNvCxnSpPr>
          <p:nvPr/>
        </p:nvCxnSpPr>
        <p:spPr>
          <a:xfrm rot="10800000" flipV="1">
            <a:off x="8550030" y="4711814"/>
            <a:ext cx="564659" cy="56060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56" name="TextBox 155">
            <a:extLst>
              <a:ext uri="{FF2B5EF4-FFF2-40B4-BE49-F238E27FC236}">
                <a16:creationId xmlns:a16="http://schemas.microsoft.com/office/drawing/2014/main" id="{7D907061-66A5-0F77-2780-716A292EEC58}"/>
              </a:ext>
            </a:extLst>
          </p:cNvPr>
          <p:cNvSpPr txBox="1"/>
          <p:nvPr/>
        </p:nvSpPr>
        <p:spPr>
          <a:xfrm>
            <a:off x="6832194" y="4162644"/>
            <a:ext cx="1706336" cy="306467"/>
          </a:xfrm>
          <a:prstGeom prst="round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lgn="just">
              <a:buNone/>
            </a:pPr>
            <a:r>
              <a:rPr lang="en-US" sz="1200" b="1" dirty="0">
                <a:solidFill>
                  <a:schemeClr val="tx1"/>
                </a:solidFill>
              </a:rPr>
              <a:t>LULC degradation</a:t>
            </a:r>
          </a:p>
        </p:txBody>
      </p:sp>
      <p:cxnSp>
        <p:nvCxnSpPr>
          <p:cNvPr id="192" name="Connector: Elbow 191">
            <a:extLst>
              <a:ext uri="{FF2B5EF4-FFF2-40B4-BE49-F238E27FC236}">
                <a16:creationId xmlns:a16="http://schemas.microsoft.com/office/drawing/2014/main" id="{3D388891-9B86-A1A3-B203-E36232D2268B}"/>
              </a:ext>
            </a:extLst>
          </p:cNvPr>
          <p:cNvCxnSpPr>
            <a:cxnSpLocks/>
            <a:stCxn id="156" idx="1"/>
            <a:endCxn id="50" idx="3"/>
          </p:cNvCxnSpPr>
          <p:nvPr/>
        </p:nvCxnSpPr>
        <p:spPr>
          <a:xfrm rot="10800000" flipV="1">
            <a:off x="6256038" y="4315877"/>
            <a:ext cx="576157"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00" name="Connector: Elbow 199">
            <a:extLst>
              <a:ext uri="{FF2B5EF4-FFF2-40B4-BE49-F238E27FC236}">
                <a16:creationId xmlns:a16="http://schemas.microsoft.com/office/drawing/2014/main" id="{EA484DF2-F2F6-C1B2-FD7A-1B259CABC97B}"/>
              </a:ext>
            </a:extLst>
          </p:cNvPr>
          <p:cNvCxnSpPr>
            <a:cxnSpLocks/>
            <a:stCxn id="156" idx="0"/>
            <a:endCxn id="53" idx="2"/>
          </p:cNvCxnSpPr>
          <p:nvPr/>
        </p:nvCxnSpPr>
        <p:spPr>
          <a:xfrm rot="16200000" flipV="1">
            <a:off x="6308018" y="2785299"/>
            <a:ext cx="604125" cy="2150565"/>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13" name="TextBox 212">
            <a:extLst>
              <a:ext uri="{FF2B5EF4-FFF2-40B4-BE49-F238E27FC236}">
                <a16:creationId xmlns:a16="http://schemas.microsoft.com/office/drawing/2014/main" id="{B678B1CF-4632-CE65-9D68-8725A96A27D6}"/>
              </a:ext>
            </a:extLst>
          </p:cNvPr>
          <p:cNvSpPr txBox="1"/>
          <p:nvPr/>
        </p:nvSpPr>
        <p:spPr>
          <a:xfrm>
            <a:off x="6832194" y="3047939"/>
            <a:ext cx="1704189" cy="510778"/>
          </a:xfrm>
          <a:prstGeom prst="round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lgn="ctr">
              <a:buNone/>
            </a:pPr>
            <a:r>
              <a:rPr lang="en-US" sz="1200" b="1" dirty="0">
                <a:solidFill>
                  <a:schemeClr val="tx1"/>
                </a:solidFill>
              </a:rPr>
              <a:t>Warming the atmosphere</a:t>
            </a:r>
          </a:p>
        </p:txBody>
      </p:sp>
      <p:sp>
        <p:nvSpPr>
          <p:cNvPr id="218" name="TextBox 217">
            <a:extLst>
              <a:ext uri="{FF2B5EF4-FFF2-40B4-BE49-F238E27FC236}">
                <a16:creationId xmlns:a16="http://schemas.microsoft.com/office/drawing/2014/main" id="{F5627B12-BF11-073E-264D-2E02668D939F}"/>
              </a:ext>
            </a:extLst>
          </p:cNvPr>
          <p:cNvSpPr txBox="1"/>
          <p:nvPr/>
        </p:nvSpPr>
        <p:spPr>
          <a:xfrm>
            <a:off x="6843693" y="2161131"/>
            <a:ext cx="1706336" cy="306467"/>
          </a:xfrm>
          <a:prstGeom prst="round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lgn="just">
              <a:buNone/>
            </a:pPr>
            <a:r>
              <a:rPr lang="en-US" sz="1200" b="1" dirty="0">
                <a:solidFill>
                  <a:schemeClr val="tx1"/>
                </a:solidFill>
              </a:rPr>
              <a:t>ENSO, PDO, AMO</a:t>
            </a:r>
          </a:p>
        </p:txBody>
      </p:sp>
      <p:cxnSp>
        <p:nvCxnSpPr>
          <p:cNvPr id="231" name="Connector: Elbow 230">
            <a:extLst>
              <a:ext uri="{FF2B5EF4-FFF2-40B4-BE49-F238E27FC236}">
                <a16:creationId xmlns:a16="http://schemas.microsoft.com/office/drawing/2014/main" id="{EA51CC0B-7870-9AAB-98D9-A89D88CB4B84}"/>
              </a:ext>
            </a:extLst>
          </p:cNvPr>
          <p:cNvCxnSpPr>
            <a:cxnSpLocks/>
            <a:stCxn id="51" idx="1"/>
            <a:endCxn id="218" idx="3"/>
          </p:cNvCxnSpPr>
          <p:nvPr/>
        </p:nvCxnSpPr>
        <p:spPr>
          <a:xfrm rot="10800000" flipV="1">
            <a:off x="8550030" y="2312573"/>
            <a:ext cx="564659" cy="179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47" name="Connector: Elbow 246">
            <a:extLst>
              <a:ext uri="{FF2B5EF4-FFF2-40B4-BE49-F238E27FC236}">
                <a16:creationId xmlns:a16="http://schemas.microsoft.com/office/drawing/2014/main" id="{3D295633-7DE1-EF4A-B5AA-DB665498B80D}"/>
              </a:ext>
            </a:extLst>
          </p:cNvPr>
          <p:cNvCxnSpPr>
            <a:cxnSpLocks/>
            <a:stCxn id="213" idx="1"/>
            <a:endCxn id="53" idx="3"/>
          </p:cNvCxnSpPr>
          <p:nvPr/>
        </p:nvCxnSpPr>
        <p:spPr>
          <a:xfrm rot="10800000">
            <a:off x="6256038" y="3303130"/>
            <a:ext cx="576157" cy="1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7" name="TextBox 276">
            <a:extLst>
              <a:ext uri="{FF2B5EF4-FFF2-40B4-BE49-F238E27FC236}">
                <a16:creationId xmlns:a16="http://schemas.microsoft.com/office/drawing/2014/main" id="{44ABCFCF-0EAE-6D2D-B170-80A97499F256}"/>
              </a:ext>
            </a:extLst>
          </p:cNvPr>
          <p:cNvSpPr txBox="1"/>
          <p:nvPr/>
        </p:nvSpPr>
        <p:spPr>
          <a:xfrm>
            <a:off x="4817100" y="1856561"/>
            <a:ext cx="1442481" cy="919401"/>
          </a:xfrm>
          <a:prstGeom prst="roundRect">
            <a:avLst/>
          </a:prstGeom>
          <a:solidFill>
            <a:srgbClr val="FF0000"/>
          </a:solidFill>
          <a:ln>
            <a:solidFill>
              <a:schemeClr val="tx1"/>
            </a:solidFill>
          </a:ln>
          <a:effectLst>
            <a:outerShdw blurRad="50800" dist="38100" dir="2700000" algn="tl" rotWithShape="0">
              <a:prstClr val="black">
                <a:alpha val="40000"/>
              </a:prstClr>
            </a:outerShdw>
          </a:effectLst>
        </p:spPr>
        <p:txBody>
          <a:bodyPr wrap="square" rtlCol="0">
            <a:spAutoFit/>
          </a:bodyPr>
          <a:lstStyle>
            <a:defPPr>
              <a:defRPr lang="en-GB"/>
            </a:defPPr>
            <a:lvl1pPr marL="285750" indent="-285750">
              <a:spcBef>
                <a:spcPts val="600"/>
              </a:spcBef>
              <a:buFont typeface="Arial" panose="020B0604020202020204" pitchFamily="34" charset="0"/>
              <a:buChar char="•"/>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indent="0">
              <a:buNone/>
            </a:pPr>
            <a:r>
              <a:rPr lang="en-US" sz="1200" b="1" dirty="0"/>
              <a:t>Enhance/ depreciate moisture transport</a:t>
            </a:r>
          </a:p>
        </p:txBody>
      </p:sp>
      <p:cxnSp>
        <p:nvCxnSpPr>
          <p:cNvPr id="287" name="Connector: Elbow 286">
            <a:extLst>
              <a:ext uri="{FF2B5EF4-FFF2-40B4-BE49-F238E27FC236}">
                <a16:creationId xmlns:a16="http://schemas.microsoft.com/office/drawing/2014/main" id="{F130AEBD-10A3-93F2-0628-D8E591ACCA8B}"/>
              </a:ext>
            </a:extLst>
          </p:cNvPr>
          <p:cNvCxnSpPr>
            <a:cxnSpLocks/>
            <a:stCxn id="277" idx="1"/>
            <a:endCxn id="12" idx="3"/>
          </p:cNvCxnSpPr>
          <p:nvPr/>
        </p:nvCxnSpPr>
        <p:spPr>
          <a:xfrm rot="10800000" flipV="1">
            <a:off x="4329544" y="2316262"/>
            <a:ext cx="487557" cy="9334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92" name="TextBox 291">
            <a:extLst>
              <a:ext uri="{FF2B5EF4-FFF2-40B4-BE49-F238E27FC236}">
                <a16:creationId xmlns:a16="http://schemas.microsoft.com/office/drawing/2014/main" id="{AEC432D9-8C10-1FCB-F68A-AA672F69AC07}"/>
              </a:ext>
            </a:extLst>
          </p:cNvPr>
          <p:cNvSpPr txBox="1"/>
          <p:nvPr/>
        </p:nvSpPr>
        <p:spPr>
          <a:xfrm>
            <a:off x="152595" y="51332"/>
            <a:ext cx="11676990" cy="523220"/>
          </a:xfrm>
          <a:prstGeom prst="rect">
            <a:avLst/>
          </a:prstGeom>
          <a:noFill/>
        </p:spPr>
        <p:txBody>
          <a:bodyPr wrap="square" rtlCol="0">
            <a:spAutoFit/>
          </a:bodyPr>
          <a:lstStyle/>
          <a:p>
            <a:r>
              <a:rPr lang="en-US" sz="2765" b="1" dirty="0">
                <a:solidFill>
                  <a:srgbClr val="C00000"/>
                </a:solidFill>
                <a:latin typeface="Helvetica Neue" panose="02000503000000020004" pitchFamily="2" charset="0"/>
              </a:rPr>
              <a:t>Streamflow variability drivers</a:t>
            </a:r>
          </a:p>
        </p:txBody>
      </p:sp>
      <p:cxnSp>
        <p:nvCxnSpPr>
          <p:cNvPr id="293" name="Straight Connector 292">
            <a:extLst>
              <a:ext uri="{FF2B5EF4-FFF2-40B4-BE49-F238E27FC236}">
                <a16:creationId xmlns:a16="http://schemas.microsoft.com/office/drawing/2014/main" id="{A387DE19-A929-24D1-6881-7FE8FBF4C8D1}"/>
              </a:ext>
            </a:extLst>
          </p:cNvPr>
          <p:cNvCxnSpPr>
            <a:cxnSpLocks/>
          </p:cNvCxnSpPr>
          <p:nvPr/>
        </p:nvCxnSpPr>
        <p:spPr>
          <a:xfrm>
            <a:off x="296848" y="569039"/>
            <a:ext cx="10079563"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7954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F5E2B2-F56D-B879-D158-C8BFCE0CE5AA}"/>
              </a:ext>
            </a:extLst>
          </p:cNvPr>
          <p:cNvSpPr>
            <a:spLocks noGrp="1"/>
          </p:cNvSpPr>
          <p:nvPr>
            <p:ph type="sldNum" sz="quarter" idx="12"/>
          </p:nvPr>
        </p:nvSpPr>
        <p:spPr/>
        <p:txBody>
          <a:bodyPr/>
          <a:lstStyle/>
          <a:p>
            <a:fld id="{1EF9052F-D4DD-D145-84E4-8EC3C66C4C00}" type="slidenum">
              <a:rPr lang="en-US" smtClean="0"/>
              <a:t>40</a:t>
            </a:fld>
            <a:endParaRPr lang="en-US"/>
          </a:p>
        </p:txBody>
      </p:sp>
      <p:pic>
        <p:nvPicPr>
          <p:cNvPr id="6" name="Picture 5">
            <a:extLst>
              <a:ext uri="{FF2B5EF4-FFF2-40B4-BE49-F238E27FC236}">
                <a16:creationId xmlns:a16="http://schemas.microsoft.com/office/drawing/2014/main" id="{792EE21B-6654-EF96-CB65-01518F6ED3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752" y="182187"/>
            <a:ext cx="6397672" cy="6356727"/>
          </a:xfrm>
          <a:prstGeom prst="rect">
            <a:avLst/>
          </a:prstGeom>
        </p:spPr>
      </p:pic>
    </p:spTree>
    <p:extLst>
      <p:ext uri="{BB962C8B-B14F-4D97-AF65-F5344CB8AC3E}">
        <p14:creationId xmlns:p14="http://schemas.microsoft.com/office/powerpoint/2010/main" val="3334977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20EAB-A13C-F086-7F2E-378947C2F6DD}"/>
              </a:ext>
            </a:extLst>
          </p:cNvPr>
          <p:cNvSpPr>
            <a:spLocks noGrp="1"/>
          </p:cNvSpPr>
          <p:nvPr>
            <p:ph idx="1"/>
          </p:nvPr>
        </p:nvSpPr>
        <p:spPr>
          <a:xfrm>
            <a:off x="206337" y="1014872"/>
            <a:ext cx="7642937" cy="1161885"/>
          </a:xfrm>
        </p:spPr>
        <p:txBody>
          <a:bodyPr>
            <a:normAutofit/>
          </a:bodyPr>
          <a:lstStyle/>
          <a:p>
            <a:r>
              <a:rPr lang="en-IN" sz="1400" dirty="0"/>
              <a:t>We need to add more independent indices</a:t>
            </a:r>
          </a:p>
          <a:p>
            <a:pPr lvl="1"/>
            <a:r>
              <a:rPr lang="en-IN" sz="1200" dirty="0"/>
              <a:t>Seasonality index (Apportionment Entropy (AE))</a:t>
            </a:r>
          </a:p>
          <a:p>
            <a:pPr lvl="1"/>
            <a:r>
              <a:rPr lang="en-IN" sz="1400" dirty="0"/>
              <a:t> </a:t>
            </a:r>
          </a:p>
        </p:txBody>
      </p:sp>
      <p:sp>
        <p:nvSpPr>
          <p:cNvPr id="4" name="Slide Number Placeholder 3">
            <a:extLst>
              <a:ext uri="{FF2B5EF4-FFF2-40B4-BE49-F238E27FC236}">
                <a16:creationId xmlns:a16="http://schemas.microsoft.com/office/drawing/2014/main" id="{96D7300F-DAEE-929F-A59A-E3379E6EA658}"/>
              </a:ext>
            </a:extLst>
          </p:cNvPr>
          <p:cNvSpPr>
            <a:spLocks noGrp="1"/>
          </p:cNvSpPr>
          <p:nvPr>
            <p:ph type="sldNum" sz="quarter" idx="12"/>
          </p:nvPr>
        </p:nvSpPr>
        <p:spPr/>
        <p:txBody>
          <a:bodyPr/>
          <a:lstStyle/>
          <a:p>
            <a:fld id="{1EF9052F-D4DD-D145-84E4-8EC3C66C4C00}" type="slidenum">
              <a:rPr lang="en-US" smtClean="0"/>
              <a:t>41</a:t>
            </a:fld>
            <a:endParaRPr lang="en-US"/>
          </a:p>
        </p:txBody>
      </p:sp>
      <p:pic>
        <p:nvPicPr>
          <p:cNvPr id="5" name="Picture 4">
            <a:extLst>
              <a:ext uri="{FF2B5EF4-FFF2-40B4-BE49-F238E27FC236}">
                <a16:creationId xmlns:a16="http://schemas.microsoft.com/office/drawing/2014/main" id="{FAB13C85-8767-3B10-2565-BF3E0F3462E5}"/>
              </a:ext>
            </a:extLst>
          </p:cNvPr>
          <p:cNvPicPr>
            <a:picLocks noChangeAspect="1"/>
          </p:cNvPicPr>
          <p:nvPr/>
        </p:nvPicPr>
        <p:blipFill>
          <a:blip r:embed="rId2"/>
          <a:stretch>
            <a:fillRect/>
          </a:stretch>
        </p:blipFill>
        <p:spPr>
          <a:xfrm>
            <a:off x="10592985" y="784420"/>
            <a:ext cx="3866180" cy="2660817"/>
          </a:xfrm>
          <a:prstGeom prst="rect">
            <a:avLst/>
          </a:prstGeom>
        </p:spPr>
      </p:pic>
      <p:sp>
        <p:nvSpPr>
          <p:cNvPr id="6" name="Title 1">
            <a:extLst>
              <a:ext uri="{FF2B5EF4-FFF2-40B4-BE49-F238E27FC236}">
                <a16:creationId xmlns:a16="http://schemas.microsoft.com/office/drawing/2014/main" id="{8CC83AED-81D0-02E1-19BD-F009DF323683}"/>
              </a:ext>
            </a:extLst>
          </p:cNvPr>
          <p:cNvSpPr txBox="1">
            <a:spLocks/>
          </p:cNvSpPr>
          <p:nvPr/>
        </p:nvSpPr>
        <p:spPr>
          <a:xfrm>
            <a:off x="143584" y="-48374"/>
            <a:ext cx="10515600" cy="574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Times New Roman" panose="02020603050405020304" pitchFamily="18" charset="0"/>
                <a:ea typeface="+mj-ea"/>
                <a:cs typeface="Times New Roman" panose="02020603050405020304" pitchFamily="18" charset="0"/>
              </a:defRPr>
            </a:lvl1pPr>
          </a:lstStyle>
          <a:p>
            <a:r>
              <a:rPr lang="en-US" b="1" dirty="0">
                <a:ea typeface="Helvetica Neue" panose="02000503000000020004" pitchFamily="2" charset="0"/>
              </a:rPr>
              <a:t>Discussion</a:t>
            </a:r>
            <a:endParaRPr lang="en-IN" dirty="0"/>
          </a:p>
        </p:txBody>
      </p:sp>
      <p:sp>
        <p:nvSpPr>
          <p:cNvPr id="7" name="TextBox 6">
            <a:extLst>
              <a:ext uri="{FF2B5EF4-FFF2-40B4-BE49-F238E27FC236}">
                <a16:creationId xmlns:a16="http://schemas.microsoft.com/office/drawing/2014/main" id="{86695720-4520-C38A-BCE6-B80B4715A941}"/>
              </a:ext>
            </a:extLst>
          </p:cNvPr>
          <p:cNvSpPr txBox="1"/>
          <p:nvPr/>
        </p:nvSpPr>
        <p:spPr>
          <a:xfrm>
            <a:off x="206337" y="525951"/>
            <a:ext cx="6744928" cy="375552"/>
          </a:xfrm>
          <a:prstGeom prst="rect">
            <a:avLst/>
          </a:prstGeom>
          <a:noFill/>
        </p:spPr>
        <p:txBody>
          <a:bodyPr wrap="square" rtlCol="0">
            <a:spAutoFit/>
          </a:bodyPr>
          <a:lstStyle/>
          <a:p>
            <a:pPr>
              <a:lnSpc>
                <a:spcPct val="150000"/>
              </a:lnSpc>
            </a:pP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 More independent index</a:t>
            </a:r>
            <a:endPar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a:extLst>
              <a:ext uri="{FF2B5EF4-FFF2-40B4-BE49-F238E27FC236}">
                <a16:creationId xmlns:a16="http://schemas.microsoft.com/office/drawing/2014/main" id="{FD880E21-07DF-709D-5AF2-78196AF38ACD}"/>
              </a:ext>
            </a:extLst>
          </p:cNvPr>
          <p:cNvCxnSpPr>
            <a:cxnSpLocks/>
          </p:cNvCxnSpPr>
          <p:nvPr/>
        </p:nvCxnSpPr>
        <p:spPr>
          <a:xfrm>
            <a:off x="206337" y="518172"/>
            <a:ext cx="10079563"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pic>
        <p:nvPicPr>
          <p:cNvPr id="8" name="Picture 7" descr="A map of india with different colored dots&#10;&#10;Description automatically generated">
            <a:extLst>
              <a:ext uri="{FF2B5EF4-FFF2-40B4-BE49-F238E27FC236}">
                <a16:creationId xmlns:a16="http://schemas.microsoft.com/office/drawing/2014/main" id="{8E2F760D-9169-09CE-0A04-3185CFDBA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506" y="1963283"/>
            <a:ext cx="5706715" cy="4125049"/>
          </a:xfrm>
          <a:prstGeom prst="rect">
            <a:avLst/>
          </a:prstGeom>
        </p:spPr>
      </p:pic>
    </p:spTree>
    <p:extLst>
      <p:ext uri="{BB962C8B-B14F-4D97-AF65-F5344CB8AC3E}">
        <p14:creationId xmlns:p14="http://schemas.microsoft.com/office/powerpoint/2010/main" val="2911582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C8E4E-AB21-C031-C775-DC3317C9956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C28A39-1BE1-5515-6B9D-115AF4C238FD}"/>
              </a:ext>
            </a:extLst>
          </p:cNvPr>
          <p:cNvSpPr>
            <a:spLocks noGrp="1"/>
          </p:cNvSpPr>
          <p:nvPr>
            <p:ph idx="1"/>
          </p:nvPr>
        </p:nvSpPr>
        <p:spPr>
          <a:xfrm>
            <a:off x="206337" y="1014872"/>
            <a:ext cx="9601051" cy="1161885"/>
          </a:xfrm>
        </p:spPr>
        <p:txBody>
          <a:bodyPr>
            <a:normAutofit/>
          </a:bodyPr>
          <a:lstStyle/>
          <a:p>
            <a:r>
              <a:rPr lang="en-US" sz="1200" dirty="0"/>
              <a:t>Flood‐rich and drought‐rich periods are defined by when the occurrence of floods and droughts within a time window deviates from a reference condition of independently and identically distributed series</a:t>
            </a:r>
            <a:endParaRPr lang="en-IN" sz="1400" dirty="0"/>
          </a:p>
        </p:txBody>
      </p:sp>
      <p:sp>
        <p:nvSpPr>
          <p:cNvPr id="4" name="Slide Number Placeholder 3">
            <a:extLst>
              <a:ext uri="{FF2B5EF4-FFF2-40B4-BE49-F238E27FC236}">
                <a16:creationId xmlns:a16="http://schemas.microsoft.com/office/drawing/2014/main" id="{EF6D92DA-5EA2-C4E9-C6BF-A930C7CDFFD3}"/>
              </a:ext>
            </a:extLst>
          </p:cNvPr>
          <p:cNvSpPr>
            <a:spLocks noGrp="1"/>
          </p:cNvSpPr>
          <p:nvPr>
            <p:ph type="sldNum" sz="quarter" idx="12"/>
          </p:nvPr>
        </p:nvSpPr>
        <p:spPr/>
        <p:txBody>
          <a:bodyPr/>
          <a:lstStyle/>
          <a:p>
            <a:fld id="{1EF9052F-D4DD-D145-84E4-8EC3C66C4C00}" type="slidenum">
              <a:rPr lang="en-US" smtClean="0"/>
              <a:t>42</a:t>
            </a:fld>
            <a:endParaRPr lang="en-US"/>
          </a:p>
        </p:txBody>
      </p:sp>
      <p:sp>
        <p:nvSpPr>
          <p:cNvPr id="6" name="Title 1">
            <a:extLst>
              <a:ext uri="{FF2B5EF4-FFF2-40B4-BE49-F238E27FC236}">
                <a16:creationId xmlns:a16="http://schemas.microsoft.com/office/drawing/2014/main" id="{775F0A70-028C-359F-EB50-57EC3FBFF974}"/>
              </a:ext>
            </a:extLst>
          </p:cNvPr>
          <p:cNvSpPr txBox="1">
            <a:spLocks/>
          </p:cNvSpPr>
          <p:nvPr/>
        </p:nvSpPr>
        <p:spPr>
          <a:xfrm>
            <a:off x="206337" y="-15724"/>
            <a:ext cx="10515600" cy="574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Times New Roman" panose="02020603050405020304" pitchFamily="18" charset="0"/>
                <a:ea typeface="+mj-ea"/>
                <a:cs typeface="Times New Roman" panose="02020603050405020304" pitchFamily="18" charset="0"/>
              </a:defRPr>
            </a:lvl1pPr>
          </a:lstStyle>
          <a:p>
            <a:r>
              <a:rPr lang="en-US" b="1" dirty="0">
                <a:ea typeface="Helvetica Neue" panose="02000503000000020004" pitchFamily="2" charset="0"/>
              </a:rPr>
              <a:t>Discussion</a:t>
            </a:r>
            <a:endParaRPr lang="en-IN" dirty="0"/>
          </a:p>
        </p:txBody>
      </p:sp>
      <p:sp>
        <p:nvSpPr>
          <p:cNvPr id="7" name="TextBox 6">
            <a:extLst>
              <a:ext uri="{FF2B5EF4-FFF2-40B4-BE49-F238E27FC236}">
                <a16:creationId xmlns:a16="http://schemas.microsoft.com/office/drawing/2014/main" id="{EC755C11-B310-B2EF-DBD8-C791D38B9489}"/>
              </a:ext>
            </a:extLst>
          </p:cNvPr>
          <p:cNvSpPr txBox="1"/>
          <p:nvPr/>
        </p:nvSpPr>
        <p:spPr>
          <a:xfrm>
            <a:off x="77385" y="506070"/>
            <a:ext cx="6744928" cy="375552"/>
          </a:xfrm>
          <a:prstGeom prst="rect">
            <a:avLst/>
          </a:prstGeom>
          <a:noFill/>
        </p:spPr>
        <p:txBody>
          <a:bodyPr wrap="square" rtlCol="0">
            <a:spAutoFit/>
          </a:bodyPr>
          <a:lstStyle/>
          <a:p>
            <a:pPr>
              <a:lnSpc>
                <a:spcPct val="150000"/>
              </a:lnSpc>
            </a:pP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 Flood rich – Drought rich</a:t>
            </a:r>
            <a:endPar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 name="Straight Connector 1">
            <a:extLst>
              <a:ext uri="{FF2B5EF4-FFF2-40B4-BE49-F238E27FC236}">
                <a16:creationId xmlns:a16="http://schemas.microsoft.com/office/drawing/2014/main" id="{C730DC42-2543-1A34-55B6-86EFC6AAC5A6}"/>
              </a:ext>
            </a:extLst>
          </p:cNvPr>
          <p:cNvCxnSpPr>
            <a:cxnSpLocks/>
          </p:cNvCxnSpPr>
          <p:nvPr/>
        </p:nvCxnSpPr>
        <p:spPr>
          <a:xfrm>
            <a:off x="206337" y="506070"/>
            <a:ext cx="10079563"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6956EF49-597E-BD3E-B66F-8F909373B217}"/>
              </a:ext>
            </a:extLst>
          </p:cNvPr>
          <p:cNvPicPr>
            <a:picLocks noChangeAspect="1"/>
          </p:cNvPicPr>
          <p:nvPr/>
        </p:nvPicPr>
        <p:blipFill>
          <a:blip r:embed="rId2"/>
          <a:stretch>
            <a:fillRect/>
          </a:stretch>
        </p:blipFill>
        <p:spPr>
          <a:xfrm>
            <a:off x="502305" y="2113075"/>
            <a:ext cx="6641980" cy="2592153"/>
          </a:xfrm>
          <a:prstGeom prst="rect">
            <a:avLst/>
          </a:prstGeom>
        </p:spPr>
      </p:pic>
    </p:spTree>
    <p:extLst>
      <p:ext uri="{BB962C8B-B14F-4D97-AF65-F5344CB8AC3E}">
        <p14:creationId xmlns:p14="http://schemas.microsoft.com/office/powerpoint/2010/main" val="1208775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3E33B0-29A3-1543-A896-6C1543B6ACAB}"/>
              </a:ext>
            </a:extLst>
          </p:cNvPr>
          <p:cNvSpPr txBox="1"/>
          <p:nvPr/>
        </p:nvSpPr>
        <p:spPr>
          <a:xfrm>
            <a:off x="304800" y="199697"/>
            <a:ext cx="11887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Times New Roman" panose="02020603050405020304" pitchFamily="18" charset="0"/>
                <a:ea typeface="Helvetica Neue" panose="02000503000000020004" pitchFamily="2" charset="0"/>
                <a:cs typeface="Times New Roman" panose="02020603050405020304" pitchFamily="18" charset="0"/>
              </a:rPr>
              <a:t>METHODOLOGY SCRAP</a:t>
            </a:r>
          </a:p>
        </p:txBody>
      </p:sp>
      <p:grpSp>
        <p:nvGrpSpPr>
          <p:cNvPr id="16" name="Group 15">
            <a:extLst>
              <a:ext uri="{FF2B5EF4-FFF2-40B4-BE49-F238E27FC236}">
                <a16:creationId xmlns:a16="http://schemas.microsoft.com/office/drawing/2014/main" id="{24649871-F423-E046-91F5-FCBA870D1E6A}"/>
              </a:ext>
            </a:extLst>
          </p:cNvPr>
          <p:cNvGrpSpPr/>
          <p:nvPr/>
        </p:nvGrpSpPr>
        <p:grpSpPr>
          <a:xfrm>
            <a:off x="304800" y="6499842"/>
            <a:ext cx="11582400" cy="205757"/>
            <a:chOff x="304800" y="6499842"/>
            <a:chExt cx="11582400" cy="205757"/>
          </a:xfrm>
        </p:grpSpPr>
        <p:cxnSp>
          <p:nvCxnSpPr>
            <p:cNvPr id="17" name="Straight Connector 16">
              <a:extLst>
                <a:ext uri="{FF2B5EF4-FFF2-40B4-BE49-F238E27FC236}">
                  <a16:creationId xmlns:a16="http://schemas.microsoft.com/office/drawing/2014/main" id="{4A25D8F8-67C1-F04A-B8EE-B7910F20A186}"/>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223AD1-0649-F24F-BE35-25B2551F291F}"/>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A0E7BC-19A2-BE40-BCC7-DCCBA2C59385}"/>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21" name="Slide Number Placeholder 3">
            <a:extLst>
              <a:ext uri="{FF2B5EF4-FFF2-40B4-BE49-F238E27FC236}">
                <a16:creationId xmlns:a16="http://schemas.microsoft.com/office/drawing/2014/main" id="{696A722F-6881-EA4F-90A1-B17532480A15}"/>
              </a:ext>
            </a:extLst>
          </p:cNvPr>
          <p:cNvSpPr>
            <a:spLocks noGrp="1"/>
          </p:cNvSpPr>
          <p:nvPr>
            <p:ph type="sldNum" sz="quarter" idx="12"/>
          </p:nvPr>
        </p:nvSpPr>
        <p:spPr>
          <a:xfrm>
            <a:off x="11628581" y="6523037"/>
            <a:ext cx="353209" cy="23511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F9052F-D4DD-D145-84E4-8EC3C66C4C00}" type="slidenum">
              <a:rPr kumimoji="0" lang="en-US" sz="1200" b="0" i="0" u="none" strike="noStrike" kern="1200" cap="none" spc="0" normalizeH="0" baseline="0" noProof="0" smtClean="0">
                <a:ln>
                  <a:noFill/>
                </a:ln>
                <a:solidFill>
                  <a:srgbClr val="0B3C91"/>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srgbClr val="0B3C9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1AE229B6-DCF7-9349-AA07-AB31960E5D2C}"/>
              </a:ext>
            </a:extLst>
          </p:cNvPr>
          <p:cNvSpPr txBox="1"/>
          <p:nvPr/>
        </p:nvSpPr>
        <p:spPr>
          <a:xfrm>
            <a:off x="9312649" y="6523037"/>
            <a:ext cx="184217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0B3C91"/>
                </a:solidFill>
                <a:effectLst/>
                <a:uLnTx/>
                <a:uFillTx/>
                <a:latin typeface="Helvetica Neue" panose="02000503000000020004" pitchFamily="2" charset="0"/>
                <a:ea typeface="Helvetica Neue" panose="02000503000000020004" pitchFamily="2" charset="0"/>
                <a:cs typeface="Helvetica Neue" panose="02000503000000020004" pitchFamily="2" charset="0"/>
              </a:rPr>
              <a:t>HydroSense</a:t>
            </a:r>
            <a:r>
              <a:rPr kumimoji="0" lang="en-US" sz="1050" b="1" i="0" u="none" strike="noStrike" kern="1200" cap="none" spc="0" normalizeH="0" baseline="0" noProof="0" dirty="0">
                <a:ln>
                  <a:noFill/>
                </a:ln>
                <a:solidFill>
                  <a:srgbClr val="0B3C91"/>
                </a:solidFill>
                <a:effectLst/>
                <a:uLnTx/>
                <a:uFillTx/>
                <a:latin typeface="Helvetica Neue" panose="02000503000000020004" pitchFamily="2" charset="0"/>
                <a:ea typeface="Helvetica Neue" panose="02000503000000020004" pitchFamily="2" charset="0"/>
                <a:cs typeface="Helvetica Neue" panose="02000503000000020004" pitchFamily="2" charset="0"/>
              </a:rPr>
              <a:t> Lab, IIT Delhi</a:t>
            </a:r>
          </a:p>
        </p:txBody>
      </p:sp>
      <p:sp>
        <p:nvSpPr>
          <p:cNvPr id="12" name="Text Placeholder 9">
            <a:extLst>
              <a:ext uri="{FF2B5EF4-FFF2-40B4-BE49-F238E27FC236}">
                <a16:creationId xmlns:a16="http://schemas.microsoft.com/office/drawing/2014/main" id="{AE2D771A-92A3-599C-FF7C-0368AA8A0E14}"/>
              </a:ext>
            </a:extLst>
          </p:cNvPr>
          <p:cNvSpPr txBox="1">
            <a:spLocks/>
          </p:cNvSpPr>
          <p:nvPr/>
        </p:nvSpPr>
        <p:spPr>
          <a:xfrm>
            <a:off x="304596" y="1304698"/>
            <a:ext cx="11083840" cy="37083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latin typeface="Helvetica Neue" panose="02000503000000020004" pitchFamily="2" charset="0"/>
                <a:ea typeface="Helvetica Neue" panose="02000503000000020004" pitchFamily="2" charset="0"/>
                <a:cs typeface="Helvetica Neue" panose="02000503000000020004" pitchFamily="2" charset="0"/>
              </a:rPr>
              <a:t>Develop a consistent index which can capture both flood and drought</a:t>
            </a:r>
          </a:p>
          <a:p>
            <a:r>
              <a:rPr lang="en-US" sz="2300" dirty="0">
                <a:latin typeface="Helvetica Neue" panose="02000503000000020004" pitchFamily="2" charset="0"/>
                <a:ea typeface="Helvetica Neue" panose="02000503000000020004" pitchFamily="2" charset="0"/>
                <a:cs typeface="Helvetica Neue" panose="02000503000000020004" pitchFamily="2" charset="0"/>
              </a:rPr>
              <a:t>Identification of flood-drought transition events over different basins of India (SWAP, EDI)</a:t>
            </a:r>
          </a:p>
          <a:p>
            <a:r>
              <a:rPr lang="en-US" sz="2300" dirty="0">
                <a:latin typeface="Helvetica Neue" panose="02000503000000020004" pitchFamily="2" charset="0"/>
                <a:ea typeface="Helvetica Neue" panose="02000503000000020004" pitchFamily="2" charset="0"/>
                <a:cs typeface="Helvetica Neue" panose="02000503000000020004" pitchFamily="2" charset="0"/>
              </a:rPr>
              <a:t>Investigate the drivers of flood-drought transition</a:t>
            </a:r>
          </a:p>
          <a:p>
            <a:r>
              <a:rPr lang="en-US" sz="2300" dirty="0">
                <a:latin typeface="Helvetica Neue" panose="02000503000000020004" pitchFamily="2" charset="0"/>
                <a:ea typeface="Helvetica Neue" panose="02000503000000020004" pitchFamily="2" charset="0"/>
                <a:cs typeface="Helvetica Neue" panose="02000503000000020004" pitchFamily="2" charset="0"/>
              </a:rPr>
              <a:t>Merge the concepts of Zhao et al., 2020 (flood-drought transition) and Brunner et al., 2020 (dependency)</a:t>
            </a:r>
          </a:p>
          <a:p>
            <a:r>
              <a:rPr lang="en-US" sz="2300" dirty="0">
                <a:latin typeface="Helvetica Neue" panose="02000503000000020004" pitchFamily="2" charset="0"/>
                <a:ea typeface="Helvetica Neue" panose="02000503000000020004" pitchFamily="2" charset="0"/>
                <a:cs typeface="Helvetica Neue" panose="02000503000000020004" pitchFamily="2" charset="0"/>
              </a:rPr>
              <a:t>We use our 3d framework to capture </a:t>
            </a:r>
            <a:r>
              <a:rPr lang="en-US" sz="2300" dirty="0" err="1">
                <a:latin typeface="Helvetica Neue" panose="02000503000000020004" pitchFamily="2" charset="0"/>
                <a:ea typeface="Helvetica Neue" panose="02000503000000020004" pitchFamily="2" charset="0"/>
                <a:cs typeface="Helvetica Neue" panose="02000503000000020004" pitchFamily="2" charset="0"/>
              </a:rPr>
              <a:t>spatio</a:t>
            </a:r>
            <a:r>
              <a:rPr lang="en-US" sz="2300" dirty="0">
                <a:latin typeface="Helvetica Neue" panose="02000503000000020004" pitchFamily="2" charset="0"/>
                <a:ea typeface="Helvetica Neue" panose="02000503000000020004" pitchFamily="2" charset="0"/>
                <a:cs typeface="Helvetica Neue" panose="02000503000000020004" pitchFamily="2" charset="0"/>
              </a:rPr>
              <a:t>-temporal events (May be this time use a </a:t>
            </a:r>
            <a:r>
              <a:rPr lang="en-US" sz="2300" dirty="0" err="1">
                <a:latin typeface="Helvetica Neue" panose="02000503000000020004" pitchFamily="2" charset="0"/>
                <a:ea typeface="Helvetica Neue" panose="02000503000000020004" pitchFamily="2" charset="0"/>
                <a:cs typeface="Helvetica Neue" panose="02000503000000020004" pitchFamily="2" charset="0"/>
              </a:rPr>
              <a:t>cnn-lstm</a:t>
            </a:r>
            <a:r>
              <a:rPr lang="en-US" sz="2300" dirty="0">
                <a:latin typeface="Helvetica Neue" panose="02000503000000020004" pitchFamily="2" charset="0"/>
                <a:ea typeface="Helvetica Neue" panose="02000503000000020004" pitchFamily="2" charset="0"/>
                <a:cs typeface="Helvetica Neue" panose="02000503000000020004" pitchFamily="2" charset="0"/>
              </a:rPr>
              <a:t> framework to capture the </a:t>
            </a:r>
            <a:r>
              <a:rPr lang="en-US" sz="2300" dirty="0" err="1">
                <a:latin typeface="Helvetica Neue" panose="02000503000000020004" pitchFamily="2" charset="0"/>
                <a:ea typeface="Helvetica Neue" panose="02000503000000020004" pitchFamily="2" charset="0"/>
                <a:cs typeface="Helvetica Neue" panose="02000503000000020004" pitchFamily="2" charset="0"/>
              </a:rPr>
              <a:t>spatio</a:t>
            </a:r>
            <a:r>
              <a:rPr lang="en-US" sz="2300" dirty="0">
                <a:latin typeface="Helvetica Neue" panose="02000503000000020004" pitchFamily="2" charset="0"/>
                <a:ea typeface="Helvetica Neue" panose="02000503000000020004" pitchFamily="2" charset="0"/>
                <a:cs typeface="Helvetica Neue" panose="02000503000000020004" pitchFamily="2" charset="0"/>
              </a:rPr>
              <a:t>-temporal drought)</a:t>
            </a:r>
          </a:p>
          <a:p>
            <a:r>
              <a:rPr lang="en-US" sz="2300" dirty="0">
                <a:latin typeface="Helvetica Neue" panose="02000503000000020004" pitchFamily="2" charset="0"/>
                <a:ea typeface="Helvetica Neue" panose="02000503000000020004" pitchFamily="2" charset="0"/>
                <a:cs typeface="Helvetica Neue" panose="02000503000000020004" pitchFamily="2" charset="0"/>
              </a:rPr>
              <a:t>So AI method to capture drought-flood patterns</a:t>
            </a:r>
          </a:p>
        </p:txBody>
      </p:sp>
      <p:sp>
        <p:nvSpPr>
          <p:cNvPr id="13" name="TextBox 12">
            <a:extLst>
              <a:ext uri="{FF2B5EF4-FFF2-40B4-BE49-F238E27FC236}">
                <a16:creationId xmlns:a16="http://schemas.microsoft.com/office/drawing/2014/main" id="{E1B2EE89-F173-4BA8-202A-89F5B6CD6051}"/>
              </a:ext>
            </a:extLst>
          </p:cNvPr>
          <p:cNvSpPr txBox="1"/>
          <p:nvPr/>
        </p:nvSpPr>
        <p:spPr>
          <a:xfrm>
            <a:off x="304596" y="6077629"/>
            <a:ext cx="7729631" cy="510497"/>
          </a:xfrm>
          <a:prstGeom prst="rect">
            <a:avLst/>
          </a:prstGeom>
          <a:solidFill>
            <a:srgbClr val="0B3C91"/>
          </a:solidFill>
          <a:effectLst>
            <a:outerShdw blurRad="50800" dist="38100" dir="2700000" algn="tl" rotWithShape="0">
              <a:prstClr val="black">
                <a:alpha val="40000"/>
              </a:prstClr>
            </a:outerShdw>
          </a:effectLst>
        </p:spPr>
        <p:txBody>
          <a:bodyPr wrap="square" lIns="91440" tIns="216000" rIns="91440" bIns="45720" rtlCol="0" anchor="t">
            <a:spAutoFit/>
          </a:bodyPr>
          <a:lstStyle/>
          <a:p>
            <a:r>
              <a:rPr lang="en-US" sz="1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 consistent index and an adequate timescale is very important (2-4 week)</a:t>
            </a:r>
          </a:p>
        </p:txBody>
      </p:sp>
      <p:sp>
        <p:nvSpPr>
          <p:cNvPr id="14" name="TextBox 13">
            <a:extLst>
              <a:ext uri="{FF2B5EF4-FFF2-40B4-BE49-F238E27FC236}">
                <a16:creationId xmlns:a16="http://schemas.microsoft.com/office/drawing/2014/main" id="{3886F0C3-E1B9-95BF-828B-FC8F524DC83C}"/>
              </a:ext>
            </a:extLst>
          </p:cNvPr>
          <p:cNvSpPr txBox="1"/>
          <p:nvPr/>
        </p:nvSpPr>
        <p:spPr>
          <a:xfrm>
            <a:off x="304596" y="5774697"/>
            <a:ext cx="2148719" cy="400110"/>
          </a:xfrm>
          <a:prstGeom prst="rect">
            <a:avLst/>
          </a:prstGeom>
          <a:solidFill>
            <a:srgbClr val="FFC000"/>
          </a:solidFill>
          <a:effectLst>
            <a:outerShdw blurRad="50800" dist="38100" dir="2700000" algn="tl" rotWithShape="0">
              <a:prstClr val="black">
                <a:alpha val="40000"/>
              </a:prstClr>
            </a:outerShdw>
          </a:effectLst>
        </p:spPr>
        <p:txBody>
          <a:bodyPr wrap="square" lIns="91440" tIns="45720" rIns="91440" bIns="45720" rtlCol="0" anchor="t">
            <a:spAutoFit/>
          </a:bodyPr>
          <a:lstStyle/>
          <a:p>
            <a:r>
              <a:rPr lang="en-US" sz="20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Findings</a:t>
            </a:r>
          </a:p>
        </p:txBody>
      </p:sp>
    </p:spTree>
    <p:extLst>
      <p:ext uri="{BB962C8B-B14F-4D97-AF65-F5344CB8AC3E}">
        <p14:creationId xmlns:p14="http://schemas.microsoft.com/office/powerpoint/2010/main" val="2616738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6545C6-58F9-305F-E81E-3673B8D526DF}"/>
              </a:ext>
            </a:extLst>
          </p:cNvPr>
          <p:cNvSpPr>
            <a:spLocks noGrp="1"/>
          </p:cNvSpPr>
          <p:nvPr>
            <p:ph type="sldNum" sz="quarter" idx="12"/>
          </p:nvPr>
        </p:nvSpPr>
        <p:spPr/>
        <p:txBody>
          <a:bodyPr/>
          <a:lstStyle/>
          <a:p>
            <a:fld id="{1EF9052F-D4DD-D145-84E4-8EC3C66C4C00}" type="slidenum">
              <a:rPr lang="en-US" smtClean="0"/>
              <a:t>44</a:t>
            </a:fld>
            <a:endParaRPr lang="en-US"/>
          </a:p>
        </p:txBody>
      </p:sp>
      <p:sp>
        <p:nvSpPr>
          <p:cNvPr id="5" name="TextBox 4">
            <a:extLst>
              <a:ext uri="{FF2B5EF4-FFF2-40B4-BE49-F238E27FC236}">
                <a16:creationId xmlns:a16="http://schemas.microsoft.com/office/drawing/2014/main" id="{63EB194A-2D9E-B507-FD26-46E8CE653C23}"/>
              </a:ext>
            </a:extLst>
          </p:cNvPr>
          <p:cNvSpPr txBox="1"/>
          <p:nvPr/>
        </p:nvSpPr>
        <p:spPr>
          <a:xfrm>
            <a:off x="0" y="0"/>
            <a:ext cx="11887200" cy="584775"/>
          </a:xfrm>
          <a:prstGeom prst="rect">
            <a:avLst/>
          </a:prstGeom>
          <a:noFill/>
        </p:spPr>
        <p:txBody>
          <a:bodyPr wrap="square" rtlCol="0">
            <a:spAutoFit/>
          </a:bodyPr>
          <a:lstStyle/>
          <a:p>
            <a:pPr marR="0" lvl="0" algn="ctr" fontAlgn="auto">
              <a:spcAft>
                <a:spcPts val="0"/>
              </a:spcAft>
              <a:buClrTx/>
              <a:buSzTx/>
              <a:tabLst/>
              <a:defRPr/>
            </a:pPr>
            <a:r>
              <a:rPr lang="en-US" sz="3200" b="1" dirty="0">
                <a:latin typeface="Times New Roman" panose="02020603050405020304" pitchFamily="18" charset="0"/>
                <a:cs typeface="Times New Roman" panose="02020603050405020304" pitchFamily="18" charset="0"/>
              </a:rPr>
              <a:t>Ideas</a:t>
            </a:r>
          </a:p>
        </p:txBody>
      </p:sp>
      <p:sp>
        <p:nvSpPr>
          <p:cNvPr id="6" name="AutoShape 2" descr="Thermal - Wikipedia">
            <a:extLst>
              <a:ext uri="{FF2B5EF4-FFF2-40B4-BE49-F238E27FC236}">
                <a16:creationId xmlns:a16="http://schemas.microsoft.com/office/drawing/2014/main" id="{00C3EDB6-F416-FAED-8708-1F4F7F6A651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7">
            <a:extLst>
              <a:ext uri="{FF2B5EF4-FFF2-40B4-BE49-F238E27FC236}">
                <a16:creationId xmlns:a16="http://schemas.microsoft.com/office/drawing/2014/main" id="{8EC4CD92-64B3-5F27-8573-A9CA8ED34059}"/>
              </a:ext>
            </a:extLst>
          </p:cNvPr>
          <p:cNvSpPr/>
          <p:nvPr/>
        </p:nvSpPr>
        <p:spPr>
          <a:xfrm>
            <a:off x="7800781" y="5300246"/>
            <a:ext cx="1830661"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Helvetica Neue" panose="02000503000000020004" pitchFamily="2" charset="0"/>
              </a:rPr>
              <a:t>Land alteration</a:t>
            </a:r>
          </a:p>
        </p:txBody>
      </p:sp>
      <p:sp>
        <p:nvSpPr>
          <p:cNvPr id="9" name="Rectangle 8">
            <a:extLst>
              <a:ext uri="{FF2B5EF4-FFF2-40B4-BE49-F238E27FC236}">
                <a16:creationId xmlns:a16="http://schemas.microsoft.com/office/drawing/2014/main" id="{A42F92A5-B913-6586-309C-B127333684AC}"/>
              </a:ext>
            </a:extLst>
          </p:cNvPr>
          <p:cNvSpPr/>
          <p:nvPr/>
        </p:nvSpPr>
        <p:spPr>
          <a:xfrm>
            <a:off x="7078613" y="885315"/>
            <a:ext cx="3274998" cy="36512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pitchFamily="2" charset="0"/>
              </a:rPr>
              <a:t>Stream flow = atmosphere + land surface</a:t>
            </a:r>
          </a:p>
        </p:txBody>
      </p:sp>
      <p:pic>
        <p:nvPicPr>
          <p:cNvPr id="1034" name="Picture 10" descr="I want an image of streamflow in a watershed. Also show the atmospheric column above it and also vegetation surrounding it. I need diagram to put in presentation for research purpose. Diagram means just  drawn with hand. Also show variation of atmosphere layers above it  rather than clouds. Image 3 of 4">
            <a:extLst>
              <a:ext uri="{FF2B5EF4-FFF2-40B4-BE49-F238E27FC236}">
                <a16:creationId xmlns:a16="http://schemas.microsoft.com/office/drawing/2014/main" id="{C53C06B9-4D43-6B30-1140-3E478F7F0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629" y="1701073"/>
            <a:ext cx="3112336" cy="31123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 want an image of streamflow in a watershed. Also show the atmospheric column above it and also vegetation surrounding it. I need diagram to put in presentation for research purpose. Diagram means just  drawn with hand. Image 2 of 4">
            <a:extLst>
              <a:ext uri="{FF2B5EF4-FFF2-40B4-BE49-F238E27FC236}">
                <a16:creationId xmlns:a16="http://schemas.microsoft.com/office/drawing/2014/main" id="{096B8DD1-6835-E845-3367-9A765CBA8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192" y="869839"/>
            <a:ext cx="2694652" cy="269465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21799EE-C4FE-F199-9A8C-3DF8F69ECC5C}"/>
              </a:ext>
            </a:extLst>
          </p:cNvPr>
          <p:cNvSpPr/>
          <p:nvPr/>
        </p:nvSpPr>
        <p:spPr>
          <a:xfrm>
            <a:off x="6815377" y="1977421"/>
            <a:ext cx="4240550" cy="70343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pitchFamily="2" charset="0"/>
              </a:rPr>
              <a:t>Precipitation is a highly localized and complex phenomenon. So atmosphere variables give a stable quantity to study the long term variability of streamflow</a:t>
            </a:r>
          </a:p>
        </p:txBody>
      </p:sp>
      <p:sp>
        <p:nvSpPr>
          <p:cNvPr id="13" name="Rectangle 12">
            <a:extLst>
              <a:ext uri="{FF2B5EF4-FFF2-40B4-BE49-F238E27FC236}">
                <a16:creationId xmlns:a16="http://schemas.microsoft.com/office/drawing/2014/main" id="{9AE575DB-B329-C772-BE4A-43C4A8A44734}"/>
              </a:ext>
            </a:extLst>
          </p:cNvPr>
          <p:cNvSpPr/>
          <p:nvPr/>
        </p:nvSpPr>
        <p:spPr>
          <a:xfrm>
            <a:off x="7168668" y="3257241"/>
            <a:ext cx="3538234" cy="47972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pitchFamily="2" charset="0"/>
              </a:rPr>
              <a:t>Atmosphere condition and land surface conditions are related</a:t>
            </a:r>
          </a:p>
        </p:txBody>
      </p:sp>
      <p:sp>
        <p:nvSpPr>
          <p:cNvPr id="14" name="Rectangle 13">
            <a:extLst>
              <a:ext uri="{FF2B5EF4-FFF2-40B4-BE49-F238E27FC236}">
                <a16:creationId xmlns:a16="http://schemas.microsoft.com/office/drawing/2014/main" id="{747658E4-8E13-55C3-F7D3-4C79A1DC6ACA}"/>
              </a:ext>
            </a:extLst>
          </p:cNvPr>
          <p:cNvSpPr/>
          <p:nvPr/>
        </p:nvSpPr>
        <p:spPr>
          <a:xfrm>
            <a:off x="7269114" y="4207420"/>
            <a:ext cx="3692430" cy="71851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pitchFamily="2" charset="0"/>
              </a:rPr>
              <a:t>For a particular region, which factor contribute more to streamflow variability : </a:t>
            </a:r>
            <a:br>
              <a:rPr lang="en-IN" sz="1200" dirty="0">
                <a:solidFill>
                  <a:schemeClr val="tx1"/>
                </a:solidFill>
                <a:latin typeface="Helvetica Neue" panose="02000503000000020004" pitchFamily="2" charset="0"/>
              </a:rPr>
            </a:br>
            <a:r>
              <a:rPr lang="en-IN" sz="1200" dirty="0">
                <a:solidFill>
                  <a:schemeClr val="tx1"/>
                </a:solidFill>
                <a:latin typeface="Helvetica Neue" panose="02000503000000020004" pitchFamily="2" charset="0"/>
              </a:rPr>
              <a:t>1. Atmosphere variation</a:t>
            </a:r>
          </a:p>
          <a:p>
            <a:pPr algn="ctr"/>
            <a:r>
              <a:rPr lang="en-IN" sz="1200" dirty="0">
                <a:solidFill>
                  <a:schemeClr val="tx1"/>
                </a:solidFill>
                <a:latin typeface="Helvetica Neue" panose="02000503000000020004" pitchFamily="2" charset="0"/>
              </a:rPr>
              <a:t>2. Land surface variation</a:t>
            </a:r>
          </a:p>
        </p:txBody>
      </p:sp>
    </p:spTree>
    <p:extLst>
      <p:ext uri="{BB962C8B-B14F-4D97-AF65-F5344CB8AC3E}">
        <p14:creationId xmlns:p14="http://schemas.microsoft.com/office/powerpoint/2010/main" val="2940589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3E33B0-29A3-1543-A896-6C1543B6ACAB}"/>
              </a:ext>
            </a:extLst>
          </p:cNvPr>
          <p:cNvSpPr txBox="1"/>
          <p:nvPr/>
        </p:nvSpPr>
        <p:spPr>
          <a:xfrm>
            <a:off x="304800" y="199697"/>
            <a:ext cx="11887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Times New Roman" panose="02020603050405020304" pitchFamily="18" charset="0"/>
                <a:ea typeface="Helvetica Neue" panose="02000503000000020004" pitchFamily="2" charset="0"/>
                <a:cs typeface="Times New Roman" panose="02020603050405020304" pitchFamily="18" charset="0"/>
              </a:rPr>
              <a:t>Continuation</a:t>
            </a:r>
          </a:p>
        </p:txBody>
      </p:sp>
      <p:grpSp>
        <p:nvGrpSpPr>
          <p:cNvPr id="16" name="Group 15">
            <a:extLst>
              <a:ext uri="{FF2B5EF4-FFF2-40B4-BE49-F238E27FC236}">
                <a16:creationId xmlns:a16="http://schemas.microsoft.com/office/drawing/2014/main" id="{24649871-F423-E046-91F5-FCBA870D1E6A}"/>
              </a:ext>
            </a:extLst>
          </p:cNvPr>
          <p:cNvGrpSpPr/>
          <p:nvPr/>
        </p:nvGrpSpPr>
        <p:grpSpPr>
          <a:xfrm>
            <a:off x="304800" y="6499842"/>
            <a:ext cx="11582400" cy="205757"/>
            <a:chOff x="304800" y="6499842"/>
            <a:chExt cx="11582400" cy="205757"/>
          </a:xfrm>
        </p:grpSpPr>
        <p:cxnSp>
          <p:nvCxnSpPr>
            <p:cNvPr id="17" name="Straight Connector 16">
              <a:extLst>
                <a:ext uri="{FF2B5EF4-FFF2-40B4-BE49-F238E27FC236}">
                  <a16:creationId xmlns:a16="http://schemas.microsoft.com/office/drawing/2014/main" id="{4A25D8F8-67C1-F04A-B8EE-B7910F20A186}"/>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223AD1-0649-F24F-BE35-25B2551F291F}"/>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A0E7BC-19A2-BE40-BCC7-DCCBA2C59385}"/>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21" name="Slide Number Placeholder 3">
            <a:extLst>
              <a:ext uri="{FF2B5EF4-FFF2-40B4-BE49-F238E27FC236}">
                <a16:creationId xmlns:a16="http://schemas.microsoft.com/office/drawing/2014/main" id="{696A722F-6881-EA4F-90A1-B17532480A15}"/>
              </a:ext>
            </a:extLst>
          </p:cNvPr>
          <p:cNvSpPr>
            <a:spLocks noGrp="1"/>
          </p:cNvSpPr>
          <p:nvPr>
            <p:ph type="sldNum" sz="quarter" idx="12"/>
          </p:nvPr>
        </p:nvSpPr>
        <p:spPr>
          <a:xfrm>
            <a:off x="11628581" y="6523037"/>
            <a:ext cx="353209" cy="23511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F9052F-D4DD-D145-84E4-8EC3C66C4C00}" type="slidenum">
              <a:rPr kumimoji="0" lang="en-US" sz="1200" b="0" i="0" u="none" strike="noStrike" kern="1200" cap="none" spc="0" normalizeH="0" baseline="0" noProof="0" smtClean="0">
                <a:ln>
                  <a:noFill/>
                </a:ln>
                <a:solidFill>
                  <a:srgbClr val="0B3C91"/>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srgbClr val="0B3C9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1AE229B6-DCF7-9349-AA07-AB31960E5D2C}"/>
              </a:ext>
            </a:extLst>
          </p:cNvPr>
          <p:cNvSpPr txBox="1"/>
          <p:nvPr/>
        </p:nvSpPr>
        <p:spPr>
          <a:xfrm>
            <a:off x="9312649" y="6523037"/>
            <a:ext cx="184217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0B3C91"/>
                </a:solidFill>
                <a:effectLst/>
                <a:uLnTx/>
                <a:uFillTx/>
                <a:latin typeface="Helvetica Neue" panose="02000503000000020004" pitchFamily="2" charset="0"/>
                <a:ea typeface="Helvetica Neue" panose="02000503000000020004" pitchFamily="2" charset="0"/>
                <a:cs typeface="Helvetica Neue" panose="02000503000000020004" pitchFamily="2" charset="0"/>
              </a:rPr>
              <a:t>HydroSense</a:t>
            </a:r>
            <a:r>
              <a:rPr kumimoji="0" lang="en-US" sz="1050" b="1" i="0" u="none" strike="noStrike" kern="1200" cap="none" spc="0" normalizeH="0" baseline="0" noProof="0" dirty="0">
                <a:ln>
                  <a:noFill/>
                </a:ln>
                <a:solidFill>
                  <a:srgbClr val="0B3C91"/>
                </a:solidFill>
                <a:effectLst/>
                <a:uLnTx/>
                <a:uFillTx/>
                <a:latin typeface="Helvetica Neue" panose="02000503000000020004" pitchFamily="2" charset="0"/>
                <a:ea typeface="Helvetica Neue" panose="02000503000000020004" pitchFamily="2" charset="0"/>
                <a:cs typeface="Helvetica Neue" panose="02000503000000020004" pitchFamily="2" charset="0"/>
              </a:rPr>
              <a:t> Lab, IIT Delhi</a:t>
            </a:r>
          </a:p>
        </p:txBody>
      </p:sp>
      <p:sp>
        <p:nvSpPr>
          <p:cNvPr id="12" name="Text Placeholder 9">
            <a:extLst>
              <a:ext uri="{FF2B5EF4-FFF2-40B4-BE49-F238E27FC236}">
                <a16:creationId xmlns:a16="http://schemas.microsoft.com/office/drawing/2014/main" id="{AE2D771A-92A3-599C-FF7C-0368AA8A0E14}"/>
              </a:ext>
            </a:extLst>
          </p:cNvPr>
          <p:cNvSpPr txBox="1">
            <a:spLocks/>
          </p:cNvSpPr>
          <p:nvPr/>
        </p:nvSpPr>
        <p:spPr>
          <a:xfrm>
            <a:off x="304800" y="896277"/>
            <a:ext cx="11323985" cy="37083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00" dirty="0">
                <a:latin typeface="Helvetica Neue" panose="02000503000000020004" pitchFamily="2" charset="0"/>
                <a:ea typeface="Helvetica Neue" panose="02000503000000020004" pitchFamily="2" charset="0"/>
                <a:cs typeface="Helvetica Neue" panose="02000503000000020004" pitchFamily="2" charset="0"/>
              </a:rPr>
              <a:t>Some Indices explored : </a:t>
            </a:r>
            <a:r>
              <a:rPr lang="en-US" sz="2300" b="1" dirty="0">
                <a:latin typeface="Helvetica Neue" panose="02000503000000020004" pitchFamily="2" charset="0"/>
                <a:ea typeface="Helvetica Neue" panose="02000503000000020004" pitchFamily="2" charset="0"/>
                <a:cs typeface="Helvetica Neue" panose="02000503000000020004" pitchFamily="2" charset="0"/>
              </a:rPr>
              <a:t>SPESMI</a:t>
            </a:r>
            <a:r>
              <a:rPr lang="en-US" sz="2300" dirty="0">
                <a:latin typeface="Helvetica Neue" panose="02000503000000020004" pitchFamily="2" charset="0"/>
                <a:ea typeface="Helvetica Neue" panose="02000503000000020004" pitchFamily="2" charset="0"/>
                <a:cs typeface="Helvetica Neue" panose="02000503000000020004" pitchFamily="2" charset="0"/>
              </a:rPr>
              <a:t> (Standardized Precipitation PET Soil moisture index), </a:t>
            </a:r>
            <a:r>
              <a:rPr lang="en-US" sz="2300" b="1" dirty="0">
                <a:latin typeface="Helvetica Neue" panose="02000503000000020004" pitchFamily="2" charset="0"/>
                <a:ea typeface="Helvetica Neue" panose="02000503000000020004" pitchFamily="2" charset="0"/>
                <a:cs typeface="Helvetica Neue" panose="02000503000000020004" pitchFamily="2" charset="0"/>
              </a:rPr>
              <a:t>SWAP</a:t>
            </a:r>
          </a:p>
        </p:txBody>
      </p:sp>
      <p:sp>
        <p:nvSpPr>
          <p:cNvPr id="13" name="TextBox 12">
            <a:extLst>
              <a:ext uri="{FF2B5EF4-FFF2-40B4-BE49-F238E27FC236}">
                <a16:creationId xmlns:a16="http://schemas.microsoft.com/office/drawing/2014/main" id="{E1B2EE89-F173-4BA8-202A-89F5B6CD6051}"/>
              </a:ext>
            </a:extLst>
          </p:cNvPr>
          <p:cNvSpPr txBox="1"/>
          <p:nvPr/>
        </p:nvSpPr>
        <p:spPr>
          <a:xfrm>
            <a:off x="210210" y="6098827"/>
            <a:ext cx="7729631" cy="510497"/>
          </a:xfrm>
          <a:prstGeom prst="rect">
            <a:avLst/>
          </a:prstGeom>
          <a:solidFill>
            <a:srgbClr val="0B3C91"/>
          </a:solidFill>
          <a:effectLst>
            <a:outerShdw blurRad="50800" dist="38100" dir="2700000" algn="tl" rotWithShape="0">
              <a:prstClr val="black">
                <a:alpha val="40000"/>
              </a:prstClr>
            </a:outerShdw>
          </a:effectLst>
        </p:spPr>
        <p:txBody>
          <a:bodyPr wrap="square" lIns="91440" tIns="216000" rIns="91440" bIns="45720" rtlCol="0" anchor="t">
            <a:spAutoFit/>
          </a:bodyPr>
          <a:lstStyle/>
          <a:p>
            <a:r>
              <a:rPr lang="en-US" sz="1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 consistent index and an adequate timescale is very important (2-4 week)</a:t>
            </a:r>
          </a:p>
        </p:txBody>
      </p:sp>
      <p:sp>
        <p:nvSpPr>
          <p:cNvPr id="14" name="TextBox 13">
            <a:extLst>
              <a:ext uri="{FF2B5EF4-FFF2-40B4-BE49-F238E27FC236}">
                <a16:creationId xmlns:a16="http://schemas.microsoft.com/office/drawing/2014/main" id="{3886F0C3-E1B9-95BF-828B-FC8F524DC83C}"/>
              </a:ext>
            </a:extLst>
          </p:cNvPr>
          <p:cNvSpPr txBox="1"/>
          <p:nvPr/>
        </p:nvSpPr>
        <p:spPr>
          <a:xfrm>
            <a:off x="210210" y="5795895"/>
            <a:ext cx="2148719" cy="400110"/>
          </a:xfrm>
          <a:prstGeom prst="rect">
            <a:avLst/>
          </a:prstGeom>
          <a:solidFill>
            <a:srgbClr val="FFC000"/>
          </a:solidFill>
          <a:effectLst>
            <a:outerShdw blurRad="50800" dist="38100" dir="2700000" algn="tl" rotWithShape="0">
              <a:prstClr val="black">
                <a:alpha val="40000"/>
              </a:prstClr>
            </a:outerShdw>
          </a:effectLst>
        </p:spPr>
        <p:txBody>
          <a:bodyPr wrap="square" lIns="91440" tIns="45720" rIns="91440" bIns="45720" rtlCol="0" anchor="t">
            <a:spAutoFit/>
          </a:bodyPr>
          <a:lstStyle/>
          <a:p>
            <a:r>
              <a:rPr lang="en-US" sz="20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Findings</a:t>
            </a:r>
          </a:p>
        </p:txBody>
      </p:sp>
    </p:spTree>
    <p:extLst>
      <p:ext uri="{BB962C8B-B14F-4D97-AF65-F5344CB8AC3E}">
        <p14:creationId xmlns:p14="http://schemas.microsoft.com/office/powerpoint/2010/main" val="2615826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A9046-4A59-2F2E-8631-EFBAA1079666}"/>
            </a:ext>
          </a:extLst>
        </p:cNvPr>
        <p:cNvGrpSpPr/>
        <p:nvPr/>
      </p:nvGrpSpPr>
      <p:grpSpPr>
        <a:xfrm>
          <a:off x="0" y="0"/>
          <a:ext cx="0" cy="0"/>
          <a:chOff x="0" y="0"/>
          <a:chExt cx="0" cy="0"/>
        </a:xfrm>
      </p:grpSpPr>
      <p:pic>
        <p:nvPicPr>
          <p:cNvPr id="9" name="Picture 8" descr="A map of india with different colored dots&#10;&#10;Description automatically generated">
            <a:extLst>
              <a:ext uri="{FF2B5EF4-FFF2-40B4-BE49-F238E27FC236}">
                <a16:creationId xmlns:a16="http://schemas.microsoft.com/office/drawing/2014/main" id="{16EAD4E0-4660-3E60-86D2-17C9F3912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70" y="1710994"/>
            <a:ext cx="4549500" cy="2379739"/>
          </a:xfrm>
          <a:prstGeom prst="rect">
            <a:avLst/>
          </a:prstGeom>
        </p:spPr>
      </p:pic>
      <p:sp>
        <p:nvSpPr>
          <p:cNvPr id="16" name="TextBox 15">
            <a:extLst>
              <a:ext uri="{FF2B5EF4-FFF2-40B4-BE49-F238E27FC236}">
                <a16:creationId xmlns:a16="http://schemas.microsoft.com/office/drawing/2014/main" id="{8983C46F-4BF8-EFBA-2A4E-E6EB55810BC7}"/>
              </a:ext>
            </a:extLst>
          </p:cNvPr>
          <p:cNvSpPr txBox="1"/>
          <p:nvPr/>
        </p:nvSpPr>
        <p:spPr>
          <a:xfrm>
            <a:off x="125328" y="53787"/>
            <a:ext cx="1318105" cy="369332"/>
          </a:xfrm>
          <a:prstGeom prst="rect">
            <a:avLst/>
          </a:prstGeom>
          <a:noFill/>
        </p:spPr>
        <p:txBody>
          <a:bodyPr wrap="square" rtlCol="0">
            <a:spAutoFit/>
          </a:bodyPr>
          <a:lstStyle/>
          <a:p>
            <a:r>
              <a:rPr lang="en-US" b="1" dirty="0">
                <a:solidFill>
                  <a:srgbClr val="C00000"/>
                </a:solidFill>
                <a:latin typeface="Helvetica Neue" panose="02000503000000020004" pitchFamily="2" charset="0"/>
              </a:rPr>
              <a:t>Scopes</a:t>
            </a:r>
          </a:p>
        </p:txBody>
      </p:sp>
      <p:cxnSp>
        <p:nvCxnSpPr>
          <p:cNvPr id="3" name="Straight Connector 2">
            <a:extLst>
              <a:ext uri="{FF2B5EF4-FFF2-40B4-BE49-F238E27FC236}">
                <a16:creationId xmlns:a16="http://schemas.microsoft.com/office/drawing/2014/main" id="{5EFB543F-5B8A-9EBC-2246-B2EF4257839B}"/>
              </a:ext>
            </a:extLst>
          </p:cNvPr>
          <p:cNvCxnSpPr>
            <a:cxnSpLocks/>
          </p:cNvCxnSpPr>
          <p:nvPr/>
        </p:nvCxnSpPr>
        <p:spPr>
          <a:xfrm>
            <a:off x="203267" y="461834"/>
            <a:ext cx="8708742"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FD3BB039-B835-50A7-B3A0-8E338B84C0A8}"/>
              </a:ext>
            </a:extLst>
          </p:cNvPr>
          <p:cNvSpPr/>
          <p:nvPr/>
        </p:nvSpPr>
        <p:spPr>
          <a:xfrm>
            <a:off x="3876079" y="1775894"/>
            <a:ext cx="386840" cy="520163"/>
          </a:xfrm>
          <a:prstGeom prst="rect">
            <a:avLst/>
          </a:prstGeom>
          <a:solidFill>
            <a:schemeClr val="accent1">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5D1AF463-E4FA-87BD-E53D-42BF6CC511BE}"/>
              </a:ext>
            </a:extLst>
          </p:cNvPr>
          <p:cNvCxnSpPr>
            <a:cxnSpLocks/>
          </p:cNvCxnSpPr>
          <p:nvPr/>
        </p:nvCxnSpPr>
        <p:spPr>
          <a:xfrm>
            <a:off x="3546930" y="2035975"/>
            <a:ext cx="143197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9D94F0C2-4B9F-DEB5-8311-F72D61FC6A55}"/>
              </a:ext>
            </a:extLst>
          </p:cNvPr>
          <p:cNvSpPr/>
          <p:nvPr/>
        </p:nvSpPr>
        <p:spPr>
          <a:xfrm>
            <a:off x="3930214" y="3395647"/>
            <a:ext cx="332705" cy="520163"/>
          </a:xfrm>
          <a:prstGeom prst="rect">
            <a:avLst/>
          </a:prstGeom>
          <a:solidFill>
            <a:schemeClr val="accent1">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C22A76C8-AF89-E6EB-081B-B78A550EC75B}"/>
              </a:ext>
            </a:extLst>
          </p:cNvPr>
          <p:cNvCxnSpPr>
            <a:cxnSpLocks/>
          </p:cNvCxnSpPr>
          <p:nvPr/>
        </p:nvCxnSpPr>
        <p:spPr>
          <a:xfrm>
            <a:off x="3376161" y="3612596"/>
            <a:ext cx="1542909"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7" name="Connector: Curved 36">
            <a:extLst>
              <a:ext uri="{FF2B5EF4-FFF2-40B4-BE49-F238E27FC236}">
                <a16:creationId xmlns:a16="http://schemas.microsoft.com/office/drawing/2014/main" id="{F4660F85-418C-28A2-FF7E-1F0B31BE5C0D}"/>
              </a:ext>
            </a:extLst>
          </p:cNvPr>
          <p:cNvCxnSpPr>
            <a:cxnSpLocks/>
          </p:cNvCxnSpPr>
          <p:nvPr/>
        </p:nvCxnSpPr>
        <p:spPr>
          <a:xfrm>
            <a:off x="2728639" y="2667046"/>
            <a:ext cx="674307" cy="4156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Curved 37">
            <a:extLst>
              <a:ext uri="{FF2B5EF4-FFF2-40B4-BE49-F238E27FC236}">
                <a16:creationId xmlns:a16="http://schemas.microsoft.com/office/drawing/2014/main" id="{6EA020D9-AA66-5175-1FE0-9696534B42F6}"/>
              </a:ext>
            </a:extLst>
          </p:cNvPr>
          <p:cNvCxnSpPr>
            <a:cxnSpLocks/>
          </p:cNvCxnSpPr>
          <p:nvPr/>
        </p:nvCxnSpPr>
        <p:spPr>
          <a:xfrm>
            <a:off x="2728639" y="3170528"/>
            <a:ext cx="674305" cy="62063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 name="Oval 1">
            <a:extLst>
              <a:ext uri="{FF2B5EF4-FFF2-40B4-BE49-F238E27FC236}">
                <a16:creationId xmlns:a16="http://schemas.microsoft.com/office/drawing/2014/main" id="{FC25127D-89D1-CF6F-06DD-6E4C347C2C61}"/>
              </a:ext>
            </a:extLst>
          </p:cNvPr>
          <p:cNvSpPr/>
          <p:nvPr/>
        </p:nvSpPr>
        <p:spPr>
          <a:xfrm>
            <a:off x="2360919" y="2463258"/>
            <a:ext cx="506279" cy="436427"/>
          </a:xfrm>
          <a:prstGeom prst="ellipse">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F7090504-C54B-7B7E-70B8-71F51ACC16F5}"/>
              </a:ext>
            </a:extLst>
          </p:cNvPr>
          <p:cNvSpPr/>
          <p:nvPr/>
        </p:nvSpPr>
        <p:spPr>
          <a:xfrm>
            <a:off x="2341435" y="2959220"/>
            <a:ext cx="506279" cy="436427"/>
          </a:xfrm>
          <a:prstGeom prst="ellipse">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BB613B6F-C1FE-3EA9-7F9B-127CE73663F3}"/>
              </a:ext>
            </a:extLst>
          </p:cNvPr>
          <p:cNvSpPr/>
          <p:nvPr/>
        </p:nvSpPr>
        <p:spPr>
          <a:xfrm>
            <a:off x="1073392" y="1859902"/>
            <a:ext cx="386840" cy="520163"/>
          </a:xfrm>
          <a:prstGeom prst="rect">
            <a:avLst/>
          </a:prstGeom>
          <a:solidFill>
            <a:schemeClr val="accent1">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Connector 23">
            <a:extLst>
              <a:ext uri="{FF2B5EF4-FFF2-40B4-BE49-F238E27FC236}">
                <a16:creationId xmlns:a16="http://schemas.microsoft.com/office/drawing/2014/main" id="{F6640B26-9713-950F-1B5F-45D811A5DFDE}"/>
              </a:ext>
            </a:extLst>
          </p:cNvPr>
          <p:cNvCxnSpPr>
            <a:cxnSpLocks/>
          </p:cNvCxnSpPr>
          <p:nvPr/>
        </p:nvCxnSpPr>
        <p:spPr>
          <a:xfrm>
            <a:off x="550823" y="2119983"/>
            <a:ext cx="1431977" cy="0"/>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D42AC176-2515-09B5-8C8F-1ECB9B7CBDED}"/>
              </a:ext>
            </a:extLst>
          </p:cNvPr>
          <p:cNvPicPr>
            <a:picLocks noChangeAspect="1"/>
          </p:cNvPicPr>
          <p:nvPr/>
        </p:nvPicPr>
        <p:blipFill>
          <a:blip r:embed="rId4"/>
          <a:stretch>
            <a:fillRect/>
          </a:stretch>
        </p:blipFill>
        <p:spPr>
          <a:xfrm>
            <a:off x="3818946" y="2240177"/>
            <a:ext cx="4554107" cy="2377646"/>
          </a:xfrm>
          <a:prstGeom prst="rect">
            <a:avLst/>
          </a:prstGeom>
        </p:spPr>
      </p:pic>
    </p:spTree>
    <p:extLst>
      <p:ext uri="{BB962C8B-B14F-4D97-AF65-F5344CB8AC3E}">
        <p14:creationId xmlns:p14="http://schemas.microsoft.com/office/powerpoint/2010/main" val="2417457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3DA6F-6583-E377-46C1-83C82804D49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231012-14B0-B0F8-3549-1113C35A40FA}"/>
              </a:ext>
            </a:extLst>
          </p:cNvPr>
          <p:cNvSpPr>
            <a:spLocks noGrp="1"/>
          </p:cNvSpPr>
          <p:nvPr>
            <p:ph type="sldNum" sz="quarter" idx="12"/>
          </p:nvPr>
        </p:nvSpPr>
        <p:spPr/>
        <p:txBody>
          <a:bodyPr/>
          <a:lstStyle/>
          <a:p>
            <a:fld id="{1EF9052F-D4DD-D145-84E4-8EC3C66C4C00}" type="slidenum">
              <a:rPr lang="en-US" smtClean="0"/>
              <a:t>5</a:t>
            </a:fld>
            <a:endParaRPr lang="en-US"/>
          </a:p>
        </p:txBody>
      </p:sp>
      <p:sp>
        <p:nvSpPr>
          <p:cNvPr id="11" name="TextBox 10">
            <a:extLst>
              <a:ext uri="{FF2B5EF4-FFF2-40B4-BE49-F238E27FC236}">
                <a16:creationId xmlns:a16="http://schemas.microsoft.com/office/drawing/2014/main" id="{A2395A69-A22B-8335-6238-384FBA3771C2}"/>
              </a:ext>
            </a:extLst>
          </p:cNvPr>
          <p:cNvSpPr txBox="1"/>
          <p:nvPr/>
        </p:nvSpPr>
        <p:spPr>
          <a:xfrm>
            <a:off x="152595" y="51332"/>
            <a:ext cx="11676990" cy="523220"/>
          </a:xfrm>
          <a:prstGeom prst="rect">
            <a:avLst/>
          </a:prstGeom>
          <a:noFill/>
        </p:spPr>
        <p:txBody>
          <a:bodyPr wrap="square" rtlCol="0">
            <a:spAutoFit/>
          </a:bodyPr>
          <a:lstStyle/>
          <a:p>
            <a:r>
              <a:rPr lang="en-US" sz="2765" b="1" dirty="0">
                <a:solidFill>
                  <a:srgbClr val="C00000"/>
                </a:solidFill>
                <a:latin typeface="Helvetica Neue" panose="02000503000000020004" pitchFamily="2" charset="0"/>
              </a:rPr>
              <a:t>Challenges</a:t>
            </a:r>
          </a:p>
        </p:txBody>
      </p:sp>
      <p:cxnSp>
        <p:nvCxnSpPr>
          <p:cNvPr id="12" name="Straight Connector 11">
            <a:extLst>
              <a:ext uri="{FF2B5EF4-FFF2-40B4-BE49-F238E27FC236}">
                <a16:creationId xmlns:a16="http://schemas.microsoft.com/office/drawing/2014/main" id="{4A2439FD-5BD3-7A68-B071-38B58C89C204}"/>
              </a:ext>
            </a:extLst>
          </p:cNvPr>
          <p:cNvCxnSpPr>
            <a:cxnSpLocks/>
          </p:cNvCxnSpPr>
          <p:nvPr/>
        </p:nvCxnSpPr>
        <p:spPr>
          <a:xfrm>
            <a:off x="296848" y="569039"/>
            <a:ext cx="10079563"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E785258-48EF-4F53-B0BA-E55A5BC518DA}"/>
              </a:ext>
            </a:extLst>
          </p:cNvPr>
          <p:cNvCxnSpPr>
            <a:cxnSpLocks/>
          </p:cNvCxnSpPr>
          <p:nvPr/>
        </p:nvCxnSpPr>
        <p:spPr>
          <a:xfrm>
            <a:off x="6391093" y="3177510"/>
            <a:ext cx="2083983"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red line on a black background&#10;&#10;Description automatically generated">
            <a:extLst>
              <a:ext uri="{FF2B5EF4-FFF2-40B4-BE49-F238E27FC236}">
                <a16:creationId xmlns:a16="http://schemas.microsoft.com/office/drawing/2014/main" id="{0DBD501F-AD7E-ABDE-9A29-51621E9F9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894" y="3459371"/>
            <a:ext cx="4808277" cy="1169581"/>
          </a:xfrm>
          <a:prstGeom prst="rect">
            <a:avLst/>
          </a:prstGeom>
        </p:spPr>
      </p:pic>
      <p:cxnSp>
        <p:nvCxnSpPr>
          <p:cNvPr id="32" name="Straight Arrow Connector 31">
            <a:extLst>
              <a:ext uri="{FF2B5EF4-FFF2-40B4-BE49-F238E27FC236}">
                <a16:creationId xmlns:a16="http://schemas.microsoft.com/office/drawing/2014/main" id="{47C1E56E-3BBD-BB4D-8271-154E561A2ACE}"/>
              </a:ext>
            </a:extLst>
          </p:cNvPr>
          <p:cNvCxnSpPr>
            <a:cxnSpLocks/>
          </p:cNvCxnSpPr>
          <p:nvPr/>
        </p:nvCxnSpPr>
        <p:spPr>
          <a:xfrm>
            <a:off x="8592032" y="3177510"/>
            <a:ext cx="2083982" cy="0"/>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66B550-5CB9-51FD-43D1-F3584A7EE61C}"/>
              </a:ext>
            </a:extLst>
          </p:cNvPr>
          <p:cNvCxnSpPr>
            <a:cxnSpLocks/>
          </p:cNvCxnSpPr>
          <p:nvPr/>
        </p:nvCxnSpPr>
        <p:spPr>
          <a:xfrm flipV="1">
            <a:off x="6307211" y="3953688"/>
            <a:ext cx="4922876" cy="340045"/>
          </a:xfrm>
          <a:prstGeom prst="line">
            <a:avLst/>
          </a:prstGeom>
          <a:ln w="28575">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A103F72-758A-20DB-4D8F-B3F0A870DDA0}"/>
              </a:ext>
            </a:extLst>
          </p:cNvPr>
          <p:cNvSpPr txBox="1"/>
          <p:nvPr/>
        </p:nvSpPr>
        <p:spPr>
          <a:xfrm>
            <a:off x="6991832" y="2797959"/>
            <a:ext cx="882504" cy="379551"/>
          </a:xfrm>
          <a:prstGeom prst="rect">
            <a:avLst/>
          </a:prstGeom>
          <a:noFill/>
        </p:spPr>
        <p:txBody>
          <a:bodyPr wrap="square" rtlCol="0">
            <a:spAutoFit/>
          </a:bodyPr>
          <a:lstStyle/>
          <a:p>
            <a:r>
              <a:rPr lang="en-US" dirty="0"/>
              <a:t>PDO +</a:t>
            </a:r>
            <a:endParaRPr lang="en-IN" dirty="0"/>
          </a:p>
        </p:txBody>
      </p:sp>
      <p:sp>
        <p:nvSpPr>
          <p:cNvPr id="38" name="TextBox 37">
            <a:extLst>
              <a:ext uri="{FF2B5EF4-FFF2-40B4-BE49-F238E27FC236}">
                <a16:creationId xmlns:a16="http://schemas.microsoft.com/office/drawing/2014/main" id="{9FF3EC10-8746-2FF7-09AB-22DEC3DCFBDE}"/>
              </a:ext>
            </a:extLst>
          </p:cNvPr>
          <p:cNvSpPr txBox="1"/>
          <p:nvPr/>
        </p:nvSpPr>
        <p:spPr>
          <a:xfrm>
            <a:off x="9192771" y="2823326"/>
            <a:ext cx="882504" cy="379551"/>
          </a:xfrm>
          <a:prstGeom prst="rect">
            <a:avLst/>
          </a:prstGeom>
          <a:noFill/>
        </p:spPr>
        <p:txBody>
          <a:bodyPr wrap="square" rtlCol="0">
            <a:spAutoFit/>
          </a:bodyPr>
          <a:lstStyle/>
          <a:p>
            <a:r>
              <a:rPr lang="en-US" dirty="0"/>
              <a:t>PDO -</a:t>
            </a:r>
            <a:endParaRPr lang="en-IN" dirty="0"/>
          </a:p>
        </p:txBody>
      </p:sp>
      <p:sp>
        <p:nvSpPr>
          <p:cNvPr id="39" name="TextBox 38">
            <a:extLst>
              <a:ext uri="{FF2B5EF4-FFF2-40B4-BE49-F238E27FC236}">
                <a16:creationId xmlns:a16="http://schemas.microsoft.com/office/drawing/2014/main" id="{A93DF31E-F33C-B980-7427-B33FD76BE7C3}"/>
              </a:ext>
            </a:extLst>
          </p:cNvPr>
          <p:cNvSpPr txBox="1"/>
          <p:nvPr/>
        </p:nvSpPr>
        <p:spPr>
          <a:xfrm>
            <a:off x="255057" y="769114"/>
            <a:ext cx="5199934" cy="4611519"/>
          </a:xfrm>
          <a:prstGeom prst="rect">
            <a:avLst/>
          </a:prstGeom>
          <a:noFill/>
        </p:spPr>
        <p:txBody>
          <a:bodyPr wrap="square" rtlCol="0">
            <a:spAutoFit/>
          </a:bodyPr>
          <a:lstStyle/>
          <a:p>
            <a:pPr marL="285758" indent="-285758">
              <a:lnSpc>
                <a:spcPct val="150000"/>
              </a:lnSpc>
              <a:buFont typeface="Arial" panose="020B0604020202020204" pitchFamily="34" charset="0"/>
              <a:buChar char="•"/>
            </a:pPr>
            <a:r>
              <a:rPr lang="en-US" dirty="0">
                <a:latin typeface="Helvetica Neue" panose="02000503000000020004"/>
              </a:rPr>
              <a:t>It is challenging to unravel the variability due to natural oscillations and climate change.</a:t>
            </a:r>
          </a:p>
          <a:p>
            <a:pPr marL="285758" indent="-285758">
              <a:lnSpc>
                <a:spcPct val="150000"/>
              </a:lnSpc>
              <a:buFont typeface="Arial" panose="020B0604020202020204" pitchFamily="34" charset="0"/>
              <a:buChar char="•"/>
            </a:pPr>
            <a:r>
              <a:rPr lang="en-US" dirty="0">
                <a:latin typeface="Helvetica Neue" panose="02000503000000020004"/>
              </a:rPr>
              <a:t>A continuous timeseries analysis such as trend test, Mann </a:t>
            </a:r>
            <a:r>
              <a:rPr lang="en-US" dirty="0" err="1">
                <a:latin typeface="Helvetica Neue" panose="02000503000000020004"/>
              </a:rPr>
              <a:t>kandal</a:t>
            </a:r>
            <a:r>
              <a:rPr lang="en-US" dirty="0">
                <a:latin typeface="Helvetica Neue" panose="02000503000000020004"/>
              </a:rPr>
              <a:t>, correlations </a:t>
            </a:r>
            <a:r>
              <a:rPr lang="en-US" dirty="0" err="1">
                <a:latin typeface="Helvetica Neue" panose="02000503000000020004"/>
              </a:rPr>
              <a:t>etc</a:t>
            </a:r>
            <a:r>
              <a:rPr lang="en-US" dirty="0">
                <a:latin typeface="Helvetica Neue" panose="02000503000000020004"/>
              </a:rPr>
              <a:t> wont work here as hydrological timeseries are non-stationary.</a:t>
            </a:r>
          </a:p>
          <a:p>
            <a:pPr marL="285758" indent="-285758">
              <a:lnSpc>
                <a:spcPct val="150000"/>
              </a:lnSpc>
              <a:buFont typeface="Arial" panose="020B0604020202020204" pitchFamily="34" charset="0"/>
              <a:buChar char="•"/>
            </a:pPr>
            <a:r>
              <a:rPr lang="en-US" dirty="0">
                <a:latin typeface="Helvetica Neue" panose="02000503000000020004"/>
                <a:ea typeface="Helvetica Neue" panose="02000503000000020004" pitchFamily="2" charset="0"/>
                <a:cs typeface="Helvetica Neue" panose="02000503000000020004" pitchFamily="2" charset="0"/>
              </a:rPr>
              <a:t>Temporal drought clustering should be considered in trend analyses where drought-rich periods at the beginning or end of a time series might lead to the detection of artificial decreasing or increasing trends, respectively</a:t>
            </a:r>
          </a:p>
        </p:txBody>
      </p:sp>
      <p:sp>
        <p:nvSpPr>
          <p:cNvPr id="40" name="TextBox 39">
            <a:extLst>
              <a:ext uri="{FF2B5EF4-FFF2-40B4-BE49-F238E27FC236}">
                <a16:creationId xmlns:a16="http://schemas.microsoft.com/office/drawing/2014/main" id="{BC728CAB-E933-00A6-DE5C-ED8C8B24C554}"/>
              </a:ext>
            </a:extLst>
          </p:cNvPr>
          <p:cNvSpPr txBox="1"/>
          <p:nvPr/>
        </p:nvSpPr>
        <p:spPr>
          <a:xfrm>
            <a:off x="5454991" y="670294"/>
            <a:ext cx="6724231" cy="1420325"/>
          </a:xfrm>
          <a:prstGeom prst="rect">
            <a:avLst/>
          </a:prstGeom>
          <a:noFill/>
        </p:spPr>
        <p:txBody>
          <a:bodyPr wrap="square" rtlCol="0">
            <a:spAutoFit/>
          </a:bodyPr>
          <a:lstStyle/>
          <a:p>
            <a:pPr>
              <a:lnSpc>
                <a:spcPct val="150000"/>
              </a:lnSpc>
            </a:pPr>
            <a:r>
              <a:rPr lang="en-US" sz="2000" b="1" dirty="0">
                <a:solidFill>
                  <a:schemeClr val="accent1"/>
                </a:solidFill>
                <a:latin typeface="Helvetica Neue" panose="02000503000000020004"/>
                <a:ea typeface="Helvetica Neue" panose="02000503000000020004" pitchFamily="2" charset="0"/>
                <a:cs typeface="Helvetica Neue" panose="02000503000000020004" pitchFamily="2" charset="0"/>
              </a:rPr>
              <a:t>Q1. Is this a trend or a part of natural cycle ??</a:t>
            </a:r>
          </a:p>
          <a:p>
            <a:pPr>
              <a:lnSpc>
                <a:spcPct val="150000"/>
              </a:lnSpc>
            </a:pPr>
            <a:r>
              <a:rPr lang="en-US" sz="2000" b="1" dirty="0">
                <a:solidFill>
                  <a:srgbClr val="FF0000"/>
                </a:solidFill>
                <a:latin typeface="Helvetica Neue" panose="02000503000000020004"/>
                <a:ea typeface="Helvetica Neue" panose="02000503000000020004" pitchFamily="2" charset="0"/>
                <a:cs typeface="Helvetica Neue" panose="02000503000000020004" pitchFamily="2" charset="0"/>
              </a:rPr>
              <a:t>Q2. If this a trend – Is it due to land changes or due to atmosphere changes (global warming)</a:t>
            </a:r>
          </a:p>
        </p:txBody>
      </p:sp>
    </p:spTree>
    <p:extLst>
      <p:ext uri="{BB962C8B-B14F-4D97-AF65-F5344CB8AC3E}">
        <p14:creationId xmlns:p14="http://schemas.microsoft.com/office/powerpoint/2010/main" val="124305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F38A6-B237-BD79-59F9-79184F7A973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1AE69057-F96C-7174-87E3-9EE82271F32C}"/>
              </a:ext>
            </a:extLst>
          </p:cNvPr>
          <p:cNvSpPr txBox="1"/>
          <p:nvPr/>
        </p:nvSpPr>
        <p:spPr>
          <a:xfrm>
            <a:off x="95127" y="54220"/>
            <a:ext cx="10450383" cy="338554"/>
          </a:xfrm>
          <a:prstGeom prst="rect">
            <a:avLst/>
          </a:prstGeom>
          <a:noFill/>
        </p:spPr>
        <p:txBody>
          <a:bodyPr wrap="square" rtlCol="0">
            <a:spAutoFit/>
          </a:bodyPr>
          <a:lstStyle/>
          <a:p>
            <a:r>
              <a:rPr lang="en-US" sz="1600" b="1" dirty="0">
                <a:solidFill>
                  <a:srgbClr val="C00000"/>
                </a:solidFill>
                <a:latin typeface="Helvetica Neue" panose="02000503000000020004" pitchFamily="2" charset="0"/>
              </a:rPr>
              <a:t>Spatial connectivity and temporal clustering of hydrological extremes and their land-atmospheric drivers</a:t>
            </a:r>
          </a:p>
        </p:txBody>
      </p:sp>
      <p:cxnSp>
        <p:nvCxnSpPr>
          <p:cNvPr id="3" name="Straight Connector 2">
            <a:extLst>
              <a:ext uri="{FF2B5EF4-FFF2-40B4-BE49-F238E27FC236}">
                <a16:creationId xmlns:a16="http://schemas.microsoft.com/office/drawing/2014/main" id="{AED4D019-4325-E4E6-FB83-764AF8A7C235}"/>
              </a:ext>
            </a:extLst>
          </p:cNvPr>
          <p:cNvCxnSpPr>
            <a:cxnSpLocks/>
          </p:cNvCxnSpPr>
          <p:nvPr/>
        </p:nvCxnSpPr>
        <p:spPr>
          <a:xfrm>
            <a:off x="200204" y="504563"/>
            <a:ext cx="8708742"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0C6B73AA-21C0-5BA3-D998-1C4BA2F160C1}"/>
              </a:ext>
            </a:extLst>
          </p:cNvPr>
          <p:cNvPicPr>
            <a:picLocks noChangeAspect="1"/>
          </p:cNvPicPr>
          <p:nvPr/>
        </p:nvPicPr>
        <p:blipFill>
          <a:blip r:embed="rId3"/>
          <a:srcRect t="13307"/>
          <a:stretch/>
        </p:blipFill>
        <p:spPr>
          <a:xfrm>
            <a:off x="952286" y="2715404"/>
            <a:ext cx="3092376" cy="1660345"/>
          </a:xfrm>
          <a:prstGeom prst="rect">
            <a:avLst/>
          </a:prstGeom>
        </p:spPr>
      </p:pic>
      <p:sp>
        <p:nvSpPr>
          <p:cNvPr id="12" name="TextBox 11">
            <a:extLst>
              <a:ext uri="{FF2B5EF4-FFF2-40B4-BE49-F238E27FC236}">
                <a16:creationId xmlns:a16="http://schemas.microsoft.com/office/drawing/2014/main" id="{C65A1A2E-7D52-946D-8230-7A8A74B3A319}"/>
              </a:ext>
            </a:extLst>
          </p:cNvPr>
          <p:cNvSpPr txBox="1"/>
          <p:nvPr/>
        </p:nvSpPr>
        <p:spPr>
          <a:xfrm>
            <a:off x="1201271" y="2283236"/>
            <a:ext cx="2594406" cy="338554"/>
          </a:xfrm>
          <a:prstGeom prst="rect">
            <a:avLst/>
          </a:prstGeom>
          <a:noFill/>
        </p:spPr>
        <p:txBody>
          <a:bodyPr wrap="square" rtlCol="0">
            <a:spAutoFit/>
          </a:bodyPr>
          <a:lstStyle/>
          <a:p>
            <a:r>
              <a:rPr lang="en-US" sz="1600" b="1" dirty="0">
                <a:solidFill>
                  <a:srgbClr val="C00000"/>
                </a:solidFill>
                <a:latin typeface="Helvetica Neue" panose="02000503000000020004" pitchFamily="2" charset="0"/>
              </a:rPr>
              <a:t>Spatial connectivity</a:t>
            </a:r>
          </a:p>
        </p:txBody>
      </p:sp>
      <p:sp>
        <p:nvSpPr>
          <p:cNvPr id="13" name="TextBox 12">
            <a:extLst>
              <a:ext uri="{FF2B5EF4-FFF2-40B4-BE49-F238E27FC236}">
                <a16:creationId xmlns:a16="http://schemas.microsoft.com/office/drawing/2014/main" id="{E4552A76-9792-B194-FF8A-768F571F9317}"/>
              </a:ext>
            </a:extLst>
          </p:cNvPr>
          <p:cNvSpPr txBox="1"/>
          <p:nvPr/>
        </p:nvSpPr>
        <p:spPr>
          <a:xfrm>
            <a:off x="7010994" y="2283236"/>
            <a:ext cx="2855900" cy="338554"/>
          </a:xfrm>
          <a:prstGeom prst="rect">
            <a:avLst/>
          </a:prstGeom>
          <a:noFill/>
        </p:spPr>
        <p:txBody>
          <a:bodyPr wrap="square" rtlCol="0">
            <a:spAutoFit/>
          </a:bodyPr>
          <a:lstStyle/>
          <a:p>
            <a:r>
              <a:rPr lang="en-US" sz="1600" b="1" dirty="0">
                <a:solidFill>
                  <a:srgbClr val="C00000"/>
                </a:solidFill>
                <a:latin typeface="Helvetica Neue" panose="02000503000000020004" pitchFamily="2" charset="0"/>
              </a:rPr>
              <a:t>Temporal clustering</a:t>
            </a:r>
          </a:p>
        </p:txBody>
      </p:sp>
      <p:pic>
        <p:nvPicPr>
          <p:cNvPr id="15" name="Picture 14">
            <a:extLst>
              <a:ext uri="{FF2B5EF4-FFF2-40B4-BE49-F238E27FC236}">
                <a16:creationId xmlns:a16="http://schemas.microsoft.com/office/drawing/2014/main" id="{B30B8E27-BF27-7642-F00F-5AB9EFDAA731}"/>
              </a:ext>
            </a:extLst>
          </p:cNvPr>
          <p:cNvPicPr>
            <a:picLocks noChangeAspect="1"/>
          </p:cNvPicPr>
          <p:nvPr/>
        </p:nvPicPr>
        <p:blipFill>
          <a:blip r:embed="rId4"/>
          <a:stretch>
            <a:fillRect/>
          </a:stretch>
        </p:blipFill>
        <p:spPr>
          <a:xfrm>
            <a:off x="7193875" y="2715404"/>
            <a:ext cx="1936452" cy="1427191"/>
          </a:xfrm>
          <a:prstGeom prst="rect">
            <a:avLst/>
          </a:prstGeom>
        </p:spPr>
      </p:pic>
      <p:sp>
        <p:nvSpPr>
          <p:cNvPr id="42" name="TextBox 41">
            <a:extLst>
              <a:ext uri="{FF2B5EF4-FFF2-40B4-BE49-F238E27FC236}">
                <a16:creationId xmlns:a16="http://schemas.microsoft.com/office/drawing/2014/main" id="{FAB07460-F9D9-E188-8BEF-5D369F49DD62}"/>
              </a:ext>
            </a:extLst>
          </p:cNvPr>
          <p:cNvSpPr txBox="1"/>
          <p:nvPr/>
        </p:nvSpPr>
        <p:spPr>
          <a:xfrm>
            <a:off x="3257371" y="933143"/>
            <a:ext cx="4173331" cy="369332"/>
          </a:xfrm>
          <a:prstGeom prst="rect">
            <a:avLst/>
          </a:prstGeom>
          <a:noFill/>
        </p:spPr>
        <p:txBody>
          <a:bodyPr wrap="square" rtlCol="0">
            <a:spAutoFit/>
          </a:bodyPr>
          <a:lstStyle/>
          <a:p>
            <a:r>
              <a:rPr lang="en-IN" b="1" dirty="0">
                <a:latin typeface="Helvetica Neue" panose="02000503000000020004" pitchFamily="2" charset="0"/>
              </a:rPr>
              <a:t>Hydrological Event Synchronization</a:t>
            </a:r>
            <a:endParaRPr lang="en-US" b="1" dirty="0">
              <a:latin typeface="Helvetica Neue" panose="02000503000000020004" pitchFamily="2" charset="0"/>
            </a:endParaRPr>
          </a:p>
        </p:txBody>
      </p:sp>
      <p:cxnSp>
        <p:nvCxnSpPr>
          <p:cNvPr id="44" name="Connector: Elbow 43">
            <a:extLst>
              <a:ext uri="{FF2B5EF4-FFF2-40B4-BE49-F238E27FC236}">
                <a16:creationId xmlns:a16="http://schemas.microsoft.com/office/drawing/2014/main" id="{BE9C56FF-3F71-DC78-8DE3-B54295F293ED}"/>
              </a:ext>
            </a:extLst>
          </p:cNvPr>
          <p:cNvCxnSpPr>
            <a:stCxn id="42" idx="2"/>
            <a:endCxn id="12" idx="0"/>
          </p:cNvCxnSpPr>
          <p:nvPr/>
        </p:nvCxnSpPr>
        <p:spPr>
          <a:xfrm rot="5400000">
            <a:off x="3430876" y="370074"/>
            <a:ext cx="980761" cy="284556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nector: Elbow 44">
            <a:extLst>
              <a:ext uri="{FF2B5EF4-FFF2-40B4-BE49-F238E27FC236}">
                <a16:creationId xmlns:a16="http://schemas.microsoft.com/office/drawing/2014/main" id="{4106DE6F-51B7-5351-D75A-EB7E05BFE149}"/>
              </a:ext>
            </a:extLst>
          </p:cNvPr>
          <p:cNvCxnSpPr>
            <a:cxnSpLocks/>
            <a:stCxn id="42" idx="2"/>
            <a:endCxn id="13" idx="0"/>
          </p:cNvCxnSpPr>
          <p:nvPr/>
        </p:nvCxnSpPr>
        <p:spPr>
          <a:xfrm rot="16200000" flipH="1">
            <a:off x="6401110" y="245401"/>
            <a:ext cx="980761" cy="309490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01390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686AC-94C7-10D1-0330-CBC0F7C7A6D6}"/>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CC183313-1908-29F3-76AC-92822F216A2A}"/>
              </a:ext>
            </a:extLst>
          </p:cNvPr>
          <p:cNvSpPr txBox="1"/>
          <p:nvPr/>
        </p:nvSpPr>
        <p:spPr>
          <a:xfrm>
            <a:off x="125328" y="53787"/>
            <a:ext cx="1318105" cy="369332"/>
          </a:xfrm>
          <a:prstGeom prst="rect">
            <a:avLst/>
          </a:prstGeom>
          <a:noFill/>
        </p:spPr>
        <p:txBody>
          <a:bodyPr wrap="square" rtlCol="0">
            <a:spAutoFit/>
          </a:bodyPr>
          <a:lstStyle/>
          <a:p>
            <a:r>
              <a:rPr lang="en-US" b="1" dirty="0">
                <a:solidFill>
                  <a:srgbClr val="C00000"/>
                </a:solidFill>
                <a:latin typeface="Helvetica Neue" panose="02000503000000020004" pitchFamily="2" charset="0"/>
              </a:rPr>
              <a:t>Scopes</a:t>
            </a:r>
          </a:p>
        </p:txBody>
      </p:sp>
      <p:cxnSp>
        <p:nvCxnSpPr>
          <p:cNvPr id="3" name="Straight Connector 2">
            <a:extLst>
              <a:ext uri="{FF2B5EF4-FFF2-40B4-BE49-F238E27FC236}">
                <a16:creationId xmlns:a16="http://schemas.microsoft.com/office/drawing/2014/main" id="{FC846901-015E-4871-9D97-6C68D1C9AF0D}"/>
              </a:ext>
            </a:extLst>
          </p:cNvPr>
          <p:cNvCxnSpPr>
            <a:cxnSpLocks/>
          </p:cNvCxnSpPr>
          <p:nvPr/>
        </p:nvCxnSpPr>
        <p:spPr>
          <a:xfrm>
            <a:off x="203267" y="461834"/>
            <a:ext cx="8708742"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6242FA31-9D8D-7FCB-A148-C67AAB2D149C}"/>
              </a:ext>
            </a:extLst>
          </p:cNvPr>
          <p:cNvPicPr>
            <a:picLocks noChangeAspect="1"/>
          </p:cNvPicPr>
          <p:nvPr/>
        </p:nvPicPr>
        <p:blipFill>
          <a:blip r:embed="rId3"/>
          <a:stretch>
            <a:fillRect/>
          </a:stretch>
        </p:blipFill>
        <p:spPr>
          <a:xfrm>
            <a:off x="299875" y="1397424"/>
            <a:ext cx="5796125" cy="3026089"/>
          </a:xfrm>
          <a:prstGeom prst="rect">
            <a:avLst/>
          </a:prstGeom>
        </p:spPr>
      </p:pic>
      <p:sp>
        <p:nvSpPr>
          <p:cNvPr id="42" name="TextBox 41">
            <a:extLst>
              <a:ext uri="{FF2B5EF4-FFF2-40B4-BE49-F238E27FC236}">
                <a16:creationId xmlns:a16="http://schemas.microsoft.com/office/drawing/2014/main" id="{5E617CEA-39E2-0D53-E910-E438F5177911}"/>
              </a:ext>
            </a:extLst>
          </p:cNvPr>
          <p:cNvSpPr txBox="1"/>
          <p:nvPr/>
        </p:nvSpPr>
        <p:spPr>
          <a:xfrm>
            <a:off x="6612554" y="1148977"/>
            <a:ext cx="5419025" cy="2554545"/>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Times New Roman" panose="02020603050405020304" pitchFamily="18" charset="0"/>
                <a:ea typeface="Times New Roman" panose="02020603050405020304" pitchFamily="18" charset="0"/>
              </a:rPr>
              <a:t>Investigate if there is any flood/ drought clustering in streamflow timeseries over India</a:t>
            </a:r>
          </a:p>
          <a:p>
            <a:pPr marL="285750" indent="-285750">
              <a:buFont typeface="Arial" panose="020B0604020202020204" pitchFamily="34" charset="0"/>
              <a:buChar char="•"/>
            </a:pPr>
            <a:r>
              <a:rPr lang="en-IN" sz="1600" dirty="0">
                <a:effectLst/>
                <a:latin typeface="Times New Roman" panose="02020603050405020304" pitchFamily="18" charset="0"/>
                <a:ea typeface="Times New Roman" panose="02020603050405020304" pitchFamily="18" charset="0"/>
              </a:rPr>
              <a:t>Study the factors governing the clustering – ENSO, EQUINOO etc</a:t>
            </a:r>
          </a:p>
          <a:p>
            <a:pPr marL="285750" indent="-285750">
              <a:buFont typeface="Arial" panose="020B0604020202020204" pitchFamily="34" charset="0"/>
              <a:buChar char="•"/>
            </a:pPr>
            <a:r>
              <a:rPr lang="en-IN" sz="1600" dirty="0">
                <a:latin typeface="Times New Roman" panose="02020603050405020304" pitchFamily="18" charset="0"/>
                <a:ea typeface="Times New Roman" panose="02020603050405020304" pitchFamily="18" charset="0"/>
              </a:rPr>
              <a:t>Identify the stations with similar event co-occurring over the time.</a:t>
            </a:r>
          </a:p>
          <a:p>
            <a:pPr marL="285750" indent="-285750">
              <a:buFont typeface="Arial" panose="020B0604020202020204" pitchFamily="34" charset="0"/>
              <a:buChar char="•"/>
            </a:pPr>
            <a:r>
              <a:rPr lang="en-IN" sz="1600" dirty="0">
                <a:effectLst/>
                <a:latin typeface="Times New Roman" panose="02020603050405020304" pitchFamily="18" charset="0"/>
                <a:ea typeface="Times New Roman" panose="02020603050405020304" pitchFamily="18" charset="0"/>
              </a:rPr>
              <a:t>Evaluate if there is any hydrological dipoles</a:t>
            </a:r>
          </a:p>
          <a:p>
            <a:pPr marL="285750" indent="-285750">
              <a:buFont typeface="Arial" panose="020B0604020202020204" pitchFamily="34" charset="0"/>
              <a:buChar char="•"/>
            </a:pPr>
            <a:r>
              <a:rPr lang="en-IN" sz="1600" dirty="0">
                <a:latin typeface="Times New Roman" panose="02020603050405020304" pitchFamily="18" charset="0"/>
                <a:ea typeface="Times New Roman" panose="02020603050405020304" pitchFamily="18" charset="0"/>
              </a:rPr>
              <a:t>A</a:t>
            </a:r>
            <a:r>
              <a:rPr lang="en-IN" sz="1600" dirty="0">
                <a:effectLst/>
                <a:latin typeface="Times New Roman" panose="02020603050405020304" pitchFamily="18" charset="0"/>
                <a:ea typeface="Times New Roman" panose="02020603050405020304" pitchFamily="18" charset="0"/>
              </a:rPr>
              <a:t>nalyse the physical processing governing their co-occurrence</a:t>
            </a:r>
          </a:p>
          <a:p>
            <a:pPr marL="285750" indent="-285750">
              <a:buFont typeface="Arial" panose="020B0604020202020204" pitchFamily="34" charset="0"/>
              <a:buChar char="•"/>
            </a:pPr>
            <a:endParaRPr lang="en-IN" sz="1600" dirty="0"/>
          </a:p>
        </p:txBody>
      </p:sp>
      <p:sp>
        <p:nvSpPr>
          <p:cNvPr id="43" name="TextBox 42">
            <a:extLst>
              <a:ext uri="{FF2B5EF4-FFF2-40B4-BE49-F238E27FC236}">
                <a16:creationId xmlns:a16="http://schemas.microsoft.com/office/drawing/2014/main" id="{0CC9419E-30C1-256A-44F5-19636C72D6F7}"/>
              </a:ext>
            </a:extLst>
          </p:cNvPr>
          <p:cNvSpPr txBox="1"/>
          <p:nvPr/>
        </p:nvSpPr>
        <p:spPr>
          <a:xfrm>
            <a:off x="1443433" y="779646"/>
            <a:ext cx="2050537" cy="369332"/>
          </a:xfrm>
          <a:prstGeom prst="rect">
            <a:avLst/>
          </a:prstGeom>
          <a:noFill/>
        </p:spPr>
        <p:txBody>
          <a:bodyPr wrap="square" rtlCol="0">
            <a:spAutoFit/>
          </a:bodyPr>
          <a:lstStyle/>
          <a:p>
            <a:r>
              <a:rPr lang="en-IN" b="1" dirty="0">
                <a:solidFill>
                  <a:srgbClr val="FF0000"/>
                </a:solidFill>
              </a:rPr>
              <a:t>Temporal clustering</a:t>
            </a:r>
          </a:p>
        </p:txBody>
      </p:sp>
      <p:cxnSp>
        <p:nvCxnSpPr>
          <p:cNvPr id="45" name="Connector: Curved 44">
            <a:extLst>
              <a:ext uri="{FF2B5EF4-FFF2-40B4-BE49-F238E27FC236}">
                <a16:creationId xmlns:a16="http://schemas.microsoft.com/office/drawing/2014/main" id="{99DA21A9-EA02-1541-4A1D-4ADACC33D736}"/>
              </a:ext>
            </a:extLst>
          </p:cNvPr>
          <p:cNvCxnSpPr>
            <a:cxnSpLocks/>
          </p:cNvCxnSpPr>
          <p:nvPr/>
        </p:nvCxnSpPr>
        <p:spPr>
          <a:xfrm rot="5400000" flipH="1" flipV="1">
            <a:off x="1073932" y="1055037"/>
            <a:ext cx="546854" cy="36540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E75A8F13-A0D0-4567-64C2-45807A4FDA79}"/>
              </a:ext>
            </a:extLst>
          </p:cNvPr>
          <p:cNvSpPr txBox="1"/>
          <p:nvPr/>
        </p:nvSpPr>
        <p:spPr>
          <a:xfrm>
            <a:off x="2995806" y="2272360"/>
            <a:ext cx="264874" cy="307777"/>
          </a:xfrm>
          <a:prstGeom prst="rect">
            <a:avLst/>
          </a:prstGeom>
          <a:noFill/>
        </p:spPr>
        <p:txBody>
          <a:bodyPr wrap="square" rtlCol="0">
            <a:spAutoFit/>
          </a:bodyPr>
          <a:lstStyle/>
          <a:p>
            <a:r>
              <a:rPr lang="en-IN" sz="1400" b="1" dirty="0"/>
              <a:t>A</a:t>
            </a:r>
          </a:p>
        </p:txBody>
      </p:sp>
      <p:sp>
        <p:nvSpPr>
          <p:cNvPr id="47" name="TextBox 46">
            <a:extLst>
              <a:ext uri="{FF2B5EF4-FFF2-40B4-BE49-F238E27FC236}">
                <a16:creationId xmlns:a16="http://schemas.microsoft.com/office/drawing/2014/main" id="{D7ED605A-8055-AD2E-6370-8459B6A660B8}"/>
              </a:ext>
            </a:extLst>
          </p:cNvPr>
          <p:cNvSpPr txBox="1"/>
          <p:nvPr/>
        </p:nvSpPr>
        <p:spPr>
          <a:xfrm>
            <a:off x="2730932" y="2448550"/>
            <a:ext cx="264874" cy="307777"/>
          </a:xfrm>
          <a:prstGeom prst="rect">
            <a:avLst/>
          </a:prstGeom>
          <a:noFill/>
        </p:spPr>
        <p:txBody>
          <a:bodyPr wrap="square" rtlCol="0">
            <a:spAutoFit/>
          </a:bodyPr>
          <a:lstStyle/>
          <a:p>
            <a:r>
              <a:rPr lang="en-IN" sz="1400" b="1" dirty="0"/>
              <a:t>B</a:t>
            </a:r>
          </a:p>
        </p:txBody>
      </p:sp>
      <p:sp>
        <p:nvSpPr>
          <p:cNvPr id="48" name="TextBox 47">
            <a:extLst>
              <a:ext uri="{FF2B5EF4-FFF2-40B4-BE49-F238E27FC236}">
                <a16:creationId xmlns:a16="http://schemas.microsoft.com/office/drawing/2014/main" id="{618484E0-8ECC-C890-68BD-F1AABFCA7200}"/>
              </a:ext>
            </a:extLst>
          </p:cNvPr>
          <p:cNvSpPr txBox="1"/>
          <p:nvPr/>
        </p:nvSpPr>
        <p:spPr>
          <a:xfrm>
            <a:off x="2995806" y="2952064"/>
            <a:ext cx="264874" cy="307777"/>
          </a:xfrm>
          <a:prstGeom prst="rect">
            <a:avLst/>
          </a:prstGeom>
          <a:noFill/>
        </p:spPr>
        <p:txBody>
          <a:bodyPr wrap="square" rtlCol="0">
            <a:spAutoFit/>
          </a:bodyPr>
          <a:lstStyle/>
          <a:p>
            <a:r>
              <a:rPr lang="en-IN" sz="1400" b="1" dirty="0"/>
              <a:t>C</a:t>
            </a:r>
          </a:p>
        </p:txBody>
      </p:sp>
    </p:spTree>
    <p:extLst>
      <p:ext uri="{BB962C8B-B14F-4D97-AF65-F5344CB8AC3E}">
        <p14:creationId xmlns:p14="http://schemas.microsoft.com/office/powerpoint/2010/main" val="2278071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925D5-4306-1A4A-2086-A82941B66E7C}"/>
              </a:ext>
            </a:extLst>
          </p:cNvPr>
          <p:cNvSpPr>
            <a:spLocks noGrp="1"/>
          </p:cNvSpPr>
          <p:nvPr>
            <p:ph type="title"/>
          </p:nvPr>
        </p:nvSpPr>
        <p:spPr/>
        <p:txBody>
          <a:bodyPr>
            <a:normAutofit/>
          </a:bodyPr>
          <a:lstStyle/>
          <a:p>
            <a:r>
              <a:rPr lang="en-US" sz="2800" b="1" dirty="0">
                <a:latin typeface="Times New Roman" panose="02020603050405020304" pitchFamily="18" charset="0"/>
                <a:ea typeface="Helvetica Neue" panose="02000503000000020004" pitchFamily="2" charset="0"/>
                <a:cs typeface="Times New Roman" panose="02020603050405020304" pitchFamily="18" charset="0"/>
              </a:rPr>
              <a:t>Objective</a:t>
            </a:r>
            <a:endParaRPr lang="en-IN" dirty="0"/>
          </a:p>
        </p:txBody>
      </p:sp>
      <p:sp>
        <p:nvSpPr>
          <p:cNvPr id="3" name="Content Placeholder 2">
            <a:extLst>
              <a:ext uri="{FF2B5EF4-FFF2-40B4-BE49-F238E27FC236}">
                <a16:creationId xmlns:a16="http://schemas.microsoft.com/office/drawing/2014/main" id="{B5BE3E79-A7E5-DAAE-2BF3-A8FCB5536ED7}"/>
              </a:ext>
            </a:extLst>
          </p:cNvPr>
          <p:cNvSpPr>
            <a:spLocks noGrp="1"/>
          </p:cNvSpPr>
          <p:nvPr>
            <p:ph idx="1"/>
          </p:nvPr>
        </p:nvSpPr>
        <p:spPr>
          <a:xfrm>
            <a:off x="328087" y="855113"/>
            <a:ext cx="10723323" cy="5289159"/>
          </a:xfrm>
        </p:spPr>
        <p:txBody>
          <a:bodyPr>
            <a:normAutofit/>
          </a:bodyPr>
          <a:lstStyle/>
          <a:p>
            <a:r>
              <a:rPr lang="en-US" b="0" i="0" dirty="0">
                <a:effectLst/>
                <a:highlight>
                  <a:srgbClr val="FFFFFF"/>
                </a:highlight>
              </a:rPr>
              <a:t>To </a:t>
            </a:r>
            <a:r>
              <a:rPr lang="en-US" b="0" i="0" dirty="0" err="1">
                <a:effectLst/>
                <a:highlight>
                  <a:srgbClr val="FFFFFF"/>
                </a:highlight>
              </a:rPr>
              <a:t>investigsa</a:t>
            </a:r>
            <a:br>
              <a:rPr lang="en-US" dirty="0"/>
            </a:br>
            <a:endParaRPr lang="en-IN" dirty="0"/>
          </a:p>
        </p:txBody>
      </p:sp>
      <p:sp>
        <p:nvSpPr>
          <p:cNvPr id="4" name="Slide Number Placeholder 3">
            <a:extLst>
              <a:ext uri="{FF2B5EF4-FFF2-40B4-BE49-F238E27FC236}">
                <a16:creationId xmlns:a16="http://schemas.microsoft.com/office/drawing/2014/main" id="{E9605664-CD88-9E13-64F9-E0C3F8B9C9C4}"/>
              </a:ext>
            </a:extLst>
          </p:cNvPr>
          <p:cNvSpPr>
            <a:spLocks noGrp="1"/>
          </p:cNvSpPr>
          <p:nvPr>
            <p:ph type="sldNum" sz="quarter" idx="12"/>
          </p:nvPr>
        </p:nvSpPr>
        <p:spPr/>
        <p:txBody>
          <a:bodyPr/>
          <a:lstStyle/>
          <a:p>
            <a:fld id="{1EF9052F-D4DD-D145-84E4-8EC3C66C4C00}" type="slidenum">
              <a:rPr lang="en-US" smtClean="0"/>
              <a:t>8</a:t>
            </a:fld>
            <a:endParaRPr lang="en-US"/>
          </a:p>
        </p:txBody>
      </p:sp>
    </p:spTree>
    <p:extLst>
      <p:ext uri="{BB962C8B-B14F-4D97-AF65-F5344CB8AC3E}">
        <p14:creationId xmlns:p14="http://schemas.microsoft.com/office/powerpoint/2010/main" val="293830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62343DB-422B-4A43-836D-B1DC0D922669}"/>
              </a:ext>
            </a:extLst>
          </p:cNvPr>
          <p:cNvSpPr>
            <a:spLocks noGrp="1"/>
          </p:cNvSpPr>
          <p:nvPr>
            <p:ph type="title"/>
          </p:nvPr>
        </p:nvSpPr>
        <p:spPr/>
        <p:txBody>
          <a:bodyPr/>
          <a:lstStyle/>
          <a:p>
            <a:r>
              <a:rPr lang="en-US" dirty="0"/>
              <a:t>Slide 1</a:t>
            </a:r>
          </a:p>
        </p:txBody>
      </p:sp>
      <p:sp>
        <p:nvSpPr>
          <p:cNvPr id="6" name="Rectangle: Rounded Corners 5">
            <a:extLst>
              <a:ext uri="{FF2B5EF4-FFF2-40B4-BE49-F238E27FC236}">
                <a16:creationId xmlns:a16="http://schemas.microsoft.com/office/drawing/2014/main" id="{E285F548-9B54-46F0-DBC3-F205925D0F9A}"/>
              </a:ext>
            </a:extLst>
          </p:cNvPr>
          <p:cNvSpPr/>
          <p:nvPr/>
        </p:nvSpPr>
        <p:spPr>
          <a:xfrm>
            <a:off x="1744493" y="2596446"/>
            <a:ext cx="1427062" cy="489192"/>
          </a:xfrm>
          <a:prstGeom prst="roundRect">
            <a:avLst/>
          </a:prstGeom>
          <a:solidFill>
            <a:schemeClr val="accent1"/>
          </a:solidFill>
          <a:ln w="190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b="1" dirty="0"/>
              <a:t>Drought flood types</a:t>
            </a:r>
            <a:endParaRPr lang="en-IN" sz="1400" b="1" dirty="0"/>
          </a:p>
        </p:txBody>
      </p:sp>
      <p:sp>
        <p:nvSpPr>
          <p:cNvPr id="480" name="TextBox 479">
            <a:extLst>
              <a:ext uri="{FF2B5EF4-FFF2-40B4-BE49-F238E27FC236}">
                <a16:creationId xmlns:a16="http://schemas.microsoft.com/office/drawing/2014/main" id="{D363C40C-4081-5343-C4AE-00CCDBAF0F15}"/>
              </a:ext>
            </a:extLst>
          </p:cNvPr>
          <p:cNvSpPr txBox="1"/>
          <p:nvPr/>
        </p:nvSpPr>
        <p:spPr>
          <a:xfrm>
            <a:off x="2828539" y="6545702"/>
            <a:ext cx="7355181" cy="276999"/>
          </a:xfrm>
          <a:prstGeom prst="rect">
            <a:avLst/>
          </a:prstGeom>
          <a:noFill/>
        </p:spPr>
        <p:txBody>
          <a:bodyPr wrap="square" rtlCol="0">
            <a:spAutoFit/>
          </a:bodyPr>
          <a:lstStyle/>
          <a:p>
            <a:r>
              <a:rPr lang="en-IN" sz="1200" dirty="0"/>
              <a:t>Reference:</a:t>
            </a:r>
            <a:endParaRPr lang="en-IN" sz="1200" dirty="0">
              <a:solidFill>
                <a:schemeClr val="accent6"/>
              </a:solidFill>
            </a:endParaRPr>
          </a:p>
        </p:txBody>
      </p:sp>
      <p:sp>
        <p:nvSpPr>
          <p:cNvPr id="12" name="Rectangle: Diagonal Corners Rounded 11">
            <a:extLst>
              <a:ext uri="{FF2B5EF4-FFF2-40B4-BE49-F238E27FC236}">
                <a16:creationId xmlns:a16="http://schemas.microsoft.com/office/drawing/2014/main" id="{5D6C7E79-7B60-EBFC-E034-21D8A6482BE3}"/>
              </a:ext>
            </a:extLst>
          </p:cNvPr>
          <p:cNvSpPr/>
          <p:nvPr/>
        </p:nvSpPr>
        <p:spPr>
          <a:xfrm>
            <a:off x="4454472" y="179399"/>
            <a:ext cx="3092192" cy="648196"/>
          </a:xfrm>
          <a:prstGeom prst="round2DiagRect">
            <a:avLst/>
          </a:prstGeom>
          <a:noFill/>
          <a:ln w="12700"/>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sz="2800" b="1" dirty="0">
                <a:solidFill>
                  <a:schemeClr val="tx1"/>
                </a:solidFill>
              </a:rPr>
              <a:t>Literature Review</a:t>
            </a:r>
          </a:p>
        </p:txBody>
      </p:sp>
      <p:sp>
        <p:nvSpPr>
          <p:cNvPr id="27" name="Rectangle: Rounded Corners 26">
            <a:extLst>
              <a:ext uri="{FF2B5EF4-FFF2-40B4-BE49-F238E27FC236}">
                <a16:creationId xmlns:a16="http://schemas.microsoft.com/office/drawing/2014/main" id="{6F06560A-6E9B-E8FC-C7EF-EE1CE40E76B9}"/>
              </a:ext>
            </a:extLst>
          </p:cNvPr>
          <p:cNvSpPr/>
          <p:nvPr/>
        </p:nvSpPr>
        <p:spPr>
          <a:xfrm>
            <a:off x="4058162" y="2596446"/>
            <a:ext cx="1427062" cy="489192"/>
          </a:xfrm>
          <a:prstGeom prst="roundRect">
            <a:avLst/>
          </a:prstGeom>
          <a:solidFill>
            <a:schemeClr val="accent6">
              <a:lumMod val="75000"/>
            </a:schemeClr>
          </a:solidFill>
          <a:ln w="190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b="1" dirty="0"/>
              <a:t>Temporal clustering</a:t>
            </a:r>
            <a:endParaRPr lang="en-IN" sz="1400" b="1" dirty="0"/>
          </a:p>
        </p:txBody>
      </p:sp>
      <p:sp>
        <p:nvSpPr>
          <p:cNvPr id="28" name="Rectangle: Rounded Corners 27">
            <a:extLst>
              <a:ext uri="{FF2B5EF4-FFF2-40B4-BE49-F238E27FC236}">
                <a16:creationId xmlns:a16="http://schemas.microsoft.com/office/drawing/2014/main" id="{D1F9EC38-2CFA-FB76-BAD0-448624EA326D}"/>
              </a:ext>
            </a:extLst>
          </p:cNvPr>
          <p:cNvSpPr/>
          <p:nvPr/>
        </p:nvSpPr>
        <p:spPr>
          <a:xfrm>
            <a:off x="6432239" y="2596446"/>
            <a:ext cx="1427062" cy="489192"/>
          </a:xfrm>
          <a:prstGeom prst="roundRect">
            <a:avLst/>
          </a:prstGeom>
          <a:solidFill>
            <a:srgbClr val="EC0A0A"/>
          </a:solidFill>
          <a:ln w="190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b="1" dirty="0"/>
              <a:t>Spatial-connectivity</a:t>
            </a:r>
            <a:endParaRPr lang="en-IN" sz="1400" b="1" dirty="0"/>
          </a:p>
        </p:txBody>
      </p:sp>
      <p:sp>
        <p:nvSpPr>
          <p:cNvPr id="15" name="Rectangle: Rounded Corners 14">
            <a:extLst>
              <a:ext uri="{FF2B5EF4-FFF2-40B4-BE49-F238E27FC236}">
                <a16:creationId xmlns:a16="http://schemas.microsoft.com/office/drawing/2014/main" id="{CB5E4487-DF8D-84A5-1E55-96DE5AF89F83}"/>
              </a:ext>
            </a:extLst>
          </p:cNvPr>
          <p:cNvSpPr/>
          <p:nvPr/>
        </p:nvSpPr>
        <p:spPr>
          <a:xfrm>
            <a:off x="8543924" y="2596446"/>
            <a:ext cx="1639795" cy="489192"/>
          </a:xfrm>
          <a:prstGeom prst="roundRect">
            <a:avLst/>
          </a:prstGeom>
          <a:solidFill>
            <a:srgbClr val="7030A0"/>
          </a:solidFill>
          <a:ln w="190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b="1" dirty="0"/>
              <a:t>Physical Linkage</a:t>
            </a:r>
            <a:endParaRPr lang="en-IN" sz="1400" b="1" dirty="0"/>
          </a:p>
        </p:txBody>
      </p:sp>
      <p:sp>
        <p:nvSpPr>
          <p:cNvPr id="16" name="Rectangle: Rounded Corners 15">
            <a:extLst>
              <a:ext uri="{FF2B5EF4-FFF2-40B4-BE49-F238E27FC236}">
                <a16:creationId xmlns:a16="http://schemas.microsoft.com/office/drawing/2014/main" id="{FD1A790A-2486-8DF8-24D3-51119FF91D8F}"/>
              </a:ext>
            </a:extLst>
          </p:cNvPr>
          <p:cNvSpPr/>
          <p:nvPr/>
        </p:nvSpPr>
        <p:spPr>
          <a:xfrm>
            <a:off x="3990640" y="3995167"/>
            <a:ext cx="1561588" cy="489192"/>
          </a:xfrm>
          <a:prstGeom prst="roundRect">
            <a:avLst/>
          </a:prstGeom>
          <a:solidFill>
            <a:schemeClr val="accent6">
              <a:lumMod val="20000"/>
              <a:lumOff val="80000"/>
            </a:schemeClr>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b="1" dirty="0">
                <a:solidFill>
                  <a:schemeClr val="tx1"/>
                </a:solidFill>
              </a:rPr>
              <a:t>Different Method</a:t>
            </a:r>
            <a:endParaRPr lang="en-IN" sz="1400" b="1" dirty="0">
              <a:solidFill>
                <a:schemeClr val="tx1"/>
              </a:solidFill>
            </a:endParaRPr>
          </a:p>
        </p:txBody>
      </p:sp>
      <p:cxnSp>
        <p:nvCxnSpPr>
          <p:cNvPr id="18" name="Connector: Elbow 17">
            <a:extLst>
              <a:ext uri="{FF2B5EF4-FFF2-40B4-BE49-F238E27FC236}">
                <a16:creationId xmlns:a16="http://schemas.microsoft.com/office/drawing/2014/main" id="{ABDF440C-3BB0-3292-7C9E-13C110E4FFEA}"/>
              </a:ext>
            </a:extLst>
          </p:cNvPr>
          <p:cNvCxnSpPr>
            <a:cxnSpLocks/>
            <a:stCxn id="12" idx="1"/>
            <a:endCxn id="6" idx="0"/>
          </p:cNvCxnSpPr>
          <p:nvPr/>
        </p:nvCxnSpPr>
        <p:spPr>
          <a:xfrm rot="5400000">
            <a:off x="3344871" y="-59252"/>
            <a:ext cx="1768851" cy="354254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076E28CD-F81A-EDA6-910C-B8102C10FFD8}"/>
              </a:ext>
            </a:extLst>
          </p:cNvPr>
          <p:cNvCxnSpPr>
            <a:cxnSpLocks/>
            <a:stCxn id="12" idx="1"/>
            <a:endCxn id="27" idx="0"/>
          </p:cNvCxnSpPr>
          <p:nvPr/>
        </p:nvCxnSpPr>
        <p:spPr>
          <a:xfrm rot="5400000">
            <a:off x="4501706" y="1097583"/>
            <a:ext cx="1768851" cy="1228875"/>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9BC88B44-2FF7-F3A8-1A42-AA2DC61D4421}"/>
              </a:ext>
            </a:extLst>
          </p:cNvPr>
          <p:cNvCxnSpPr>
            <a:cxnSpLocks/>
            <a:stCxn id="12" idx="1"/>
            <a:endCxn id="28" idx="0"/>
          </p:cNvCxnSpPr>
          <p:nvPr/>
        </p:nvCxnSpPr>
        <p:spPr>
          <a:xfrm rot="16200000" flipH="1">
            <a:off x="5688744" y="1139419"/>
            <a:ext cx="1768851" cy="1145202"/>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Connector: Elbow 29">
            <a:extLst>
              <a:ext uri="{FF2B5EF4-FFF2-40B4-BE49-F238E27FC236}">
                <a16:creationId xmlns:a16="http://schemas.microsoft.com/office/drawing/2014/main" id="{4CA488C2-288F-C672-841E-4EB960197C30}"/>
              </a:ext>
            </a:extLst>
          </p:cNvPr>
          <p:cNvCxnSpPr>
            <a:cxnSpLocks/>
            <a:stCxn id="12" idx="1"/>
            <a:endCxn id="15" idx="0"/>
          </p:cNvCxnSpPr>
          <p:nvPr/>
        </p:nvCxnSpPr>
        <p:spPr>
          <a:xfrm rot="16200000" flipH="1">
            <a:off x="6797770" y="30393"/>
            <a:ext cx="1768851" cy="336325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8B317D2B-B2CC-B0FB-D4DF-46AB4A1E48A4}"/>
              </a:ext>
            </a:extLst>
          </p:cNvPr>
          <p:cNvCxnSpPr>
            <a:cxnSpLocks/>
            <a:stCxn id="27" idx="2"/>
            <a:endCxn id="16" idx="0"/>
          </p:cNvCxnSpPr>
          <p:nvPr/>
        </p:nvCxnSpPr>
        <p:spPr>
          <a:xfrm rot="5400000">
            <a:off x="4316800" y="3540273"/>
            <a:ext cx="909529" cy="259"/>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530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64388</TotalTime>
  <Words>2377</Words>
  <Application>Microsoft Office PowerPoint</Application>
  <PresentationFormat>Widescreen</PresentationFormat>
  <Paragraphs>400</Paragraphs>
  <Slides>46</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Helvetica Neue</vt:lpstr>
      <vt:lpstr>Segoe UI Black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vt:lpstr>
      <vt:lpstr>Slide 1</vt:lpstr>
      <vt:lpstr>Slide 1</vt:lpstr>
      <vt:lpstr>Slide 1</vt:lpstr>
      <vt:lpstr>Slide 1</vt:lpstr>
      <vt:lpstr>Slide 1</vt:lpstr>
      <vt:lpstr>Slide 1</vt:lpstr>
      <vt:lpstr>Slide 1</vt:lpstr>
      <vt:lpstr>Slide 1</vt:lpstr>
      <vt:lpstr>Slide 1</vt:lpstr>
      <vt:lpstr>Slide 1</vt:lpstr>
      <vt:lpstr>Slide 1</vt:lpstr>
      <vt:lpstr>Slide 1</vt:lpstr>
      <vt:lpstr>Slide 1</vt:lpstr>
      <vt:lpstr>Slide 1</vt:lpstr>
      <vt:lpstr>Slide 1</vt:lpstr>
      <vt:lpstr>PowerPoint Presentation</vt:lpstr>
      <vt:lpstr>Slide 1</vt:lpstr>
      <vt:lpstr>DATA BRANCHING</vt:lpstr>
      <vt:lpstr>DATA BRANCHING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sidhan v v</dc:creator>
  <cp:lastModifiedBy>Sidhan V V</cp:lastModifiedBy>
  <cp:revision>162</cp:revision>
  <dcterms:created xsi:type="dcterms:W3CDTF">2023-08-29T11:12:59Z</dcterms:created>
  <dcterms:modified xsi:type="dcterms:W3CDTF">2025-02-13T13:33:18Z</dcterms:modified>
</cp:coreProperties>
</file>